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44"/>
  </p:notesMasterIdLst>
  <p:handoutMasterIdLst>
    <p:handoutMasterId r:id="rId45"/>
  </p:handoutMasterIdLst>
  <p:sldIdLst>
    <p:sldId id="256" r:id="rId2"/>
    <p:sldId id="307" r:id="rId3"/>
    <p:sldId id="309" r:id="rId4"/>
    <p:sldId id="311" r:id="rId5"/>
    <p:sldId id="337" r:id="rId6"/>
    <p:sldId id="313" r:id="rId7"/>
    <p:sldId id="314" r:id="rId8"/>
    <p:sldId id="312" r:id="rId9"/>
    <p:sldId id="308" r:id="rId10"/>
    <p:sldId id="315" r:id="rId11"/>
    <p:sldId id="334" r:id="rId12"/>
    <p:sldId id="316" r:id="rId13"/>
    <p:sldId id="317" r:id="rId14"/>
    <p:sldId id="318" r:id="rId15"/>
    <p:sldId id="319" r:id="rId16"/>
    <p:sldId id="338" r:id="rId17"/>
    <p:sldId id="336" r:id="rId18"/>
    <p:sldId id="258" r:id="rId19"/>
    <p:sldId id="286" r:id="rId20"/>
    <p:sldId id="287" r:id="rId21"/>
    <p:sldId id="288" r:id="rId22"/>
    <p:sldId id="303" r:id="rId23"/>
    <p:sldId id="276" r:id="rId24"/>
    <p:sldId id="275" r:id="rId25"/>
    <p:sldId id="322" r:id="rId26"/>
    <p:sldId id="320" r:id="rId27"/>
    <p:sldId id="321" r:id="rId28"/>
    <p:sldId id="277" r:id="rId29"/>
    <p:sldId id="305" r:id="rId30"/>
    <p:sldId id="304" r:id="rId31"/>
    <p:sldId id="324" r:id="rId32"/>
    <p:sldId id="339" r:id="rId33"/>
    <p:sldId id="325" r:id="rId34"/>
    <p:sldId id="327" r:id="rId35"/>
    <p:sldId id="326" r:id="rId36"/>
    <p:sldId id="328" r:id="rId37"/>
    <p:sldId id="331" r:id="rId38"/>
    <p:sldId id="329" r:id="rId39"/>
    <p:sldId id="333" r:id="rId40"/>
    <p:sldId id="332" r:id="rId41"/>
    <p:sldId id="335" r:id="rId42"/>
    <p:sldId id="302" r:id="rId4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18" d="100"/>
          <a:sy n="118" d="100"/>
        </p:scale>
        <p:origin x="610" y="86"/>
      </p:cViewPr>
      <p:guideLst>
        <p:guide orient="horz" pos="2160"/>
        <p:guide pos="3840"/>
      </p:guideLst>
    </p:cSldViewPr>
  </p:slideViewPr>
  <p:notesTextViewPr>
    <p:cViewPr>
      <p:scale>
        <a:sx n="3" d="2"/>
        <a:sy n="3" d="2"/>
      </p:scale>
      <p:origin x="0" y="0"/>
    </p:cViewPr>
  </p:notesTextViewPr>
  <p:notesViewPr>
    <p:cSldViewPr showGuides="1">
      <p:cViewPr varScale="1">
        <p:scale>
          <a:sx n="90" d="100"/>
          <a:sy n="90" d="100"/>
        </p:scale>
        <p:origin x="4022" y="5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dirty="0"/>
              <a:t>CE 4200</a:t>
            </a:r>
          </a:p>
          <a:p>
            <a:r>
              <a:rPr lang="en-US" sz="1100" dirty="0"/>
              <a:t>PROFESSIONAL ENGINEERING PRACTICE ISSUES</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r>
              <a:rPr lang="en-US" sz="1000" dirty="0"/>
              <a:t>LECTURE NOTES ON </a:t>
            </a:r>
          </a:p>
          <a:p>
            <a:r>
              <a:rPr lang="en-US" dirty="0"/>
              <a:t>QUALIFICATIONS BASED SELECTION</a:t>
            </a: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dirty="0"/>
              <a:t>Spring 2022 SEMESTER</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r>
              <a:rPr lang="en-US" dirty="0"/>
              <a:t>PAGE </a:t>
            </a:r>
            <a:fld id="{F289D860-8676-4CFF-B874-29F99D451A83}" type="slidenum">
              <a:rPr lang="en-US" smtClean="0"/>
              <a:pPr/>
              <a:t>‹#›</a:t>
            </a:fld>
            <a:endParaRPr lang="en-US" dirty="0"/>
          </a:p>
        </p:txBody>
      </p:sp>
    </p:spTree>
    <p:extLst>
      <p:ext uri="{BB962C8B-B14F-4D97-AF65-F5344CB8AC3E}">
        <p14:creationId xmlns:p14="http://schemas.microsoft.com/office/powerpoint/2010/main" val="2682281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2E2C5725-BB5B-45BD-B770-FE94C3299584}" type="datetimeFigureOut">
              <a:rPr lang="en-US" smtClean="0"/>
              <a:pPr/>
              <a:t>2/14/2022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BBBDB549-3C82-488B-9B77-61AC65278EF9}" type="slidenum">
              <a:rPr lang="en-US" smtClean="0"/>
              <a:pPr/>
              <a:t>‹#›</a:t>
            </a:fld>
            <a:endParaRPr lang="en-US"/>
          </a:p>
        </p:txBody>
      </p:sp>
    </p:spTree>
    <p:extLst>
      <p:ext uri="{BB962C8B-B14F-4D97-AF65-F5344CB8AC3E}">
        <p14:creationId xmlns:p14="http://schemas.microsoft.com/office/powerpoint/2010/main" val="153999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1</a:t>
            </a:fld>
            <a:endParaRPr lang="en-US"/>
          </a:p>
        </p:txBody>
      </p:sp>
    </p:spTree>
    <p:extLst>
      <p:ext uri="{BB962C8B-B14F-4D97-AF65-F5344CB8AC3E}">
        <p14:creationId xmlns:p14="http://schemas.microsoft.com/office/powerpoint/2010/main" val="22833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BDB549-3C82-488B-9B77-61AC65278EF9}" type="slidenum">
              <a:rPr lang="en-US" smtClean="0"/>
              <a:pPr/>
              <a:t>38</a:t>
            </a:fld>
            <a:endParaRPr lang="en-US"/>
          </a:p>
        </p:txBody>
      </p:sp>
    </p:spTree>
    <p:extLst>
      <p:ext uri="{BB962C8B-B14F-4D97-AF65-F5344CB8AC3E}">
        <p14:creationId xmlns:p14="http://schemas.microsoft.com/office/powerpoint/2010/main" val="3115346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CE 4200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CE 4200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CE 4200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CE 4200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CE 4200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CE 4200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CE 4200</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CE 4200</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CE 4200</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CE 4200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CE 4200</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F8E52E-F725-474A-BC80-8ECD2C33004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CE 4200</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8E52E-F725-474A-BC80-8ECD2C33004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600201"/>
            <a:ext cx="7772400" cy="1470025"/>
          </a:xfrm>
        </p:spPr>
        <p:txBody>
          <a:bodyPr>
            <a:noAutofit/>
          </a:bodyPr>
          <a:lstStyle/>
          <a:p>
            <a:pPr>
              <a:spcBef>
                <a:spcPts val="1200"/>
              </a:spcBef>
            </a:pPr>
            <a:r>
              <a:rPr lang="en-US" sz="6600" b="1" dirty="0"/>
              <a:t>QUALIFICATIONS BASED SELECTION</a:t>
            </a:r>
            <a:br>
              <a:rPr lang="en-US" sz="6600" b="1" dirty="0"/>
            </a:br>
            <a:r>
              <a:rPr lang="en-US" sz="4000" b="1" dirty="0"/>
              <a:t>CE 4200</a:t>
            </a:r>
            <a:br>
              <a:rPr lang="en-US" sz="1400" b="1" dirty="0"/>
            </a:br>
            <a:r>
              <a:rPr lang="en-US" sz="3200" b="1" dirty="0"/>
              <a:t>Professional Engineering Practice Issues</a:t>
            </a:r>
            <a:endParaRPr lang="en-US" sz="3600" b="1" dirty="0"/>
          </a:p>
        </p:txBody>
      </p:sp>
      <p:sp>
        <p:nvSpPr>
          <p:cNvPr id="3" name="Subtitle 2"/>
          <p:cNvSpPr>
            <a:spLocks noGrp="1"/>
          </p:cNvSpPr>
          <p:nvPr>
            <p:ph type="subTitle" idx="1"/>
          </p:nvPr>
        </p:nvSpPr>
        <p:spPr/>
        <p:txBody>
          <a:bodyPr/>
          <a:lstStyle/>
          <a:p>
            <a:endParaRPr lang="en-US" dirty="0">
              <a:solidFill>
                <a:schemeClr val="tx1"/>
              </a:solidFill>
            </a:endParaRPr>
          </a:p>
          <a:p>
            <a:r>
              <a:rPr lang="en-US" dirty="0">
                <a:solidFill>
                  <a:schemeClr val="tx1"/>
                </a:solidFill>
              </a:rPr>
              <a:t>Spring 2022 Semester</a:t>
            </a:r>
          </a:p>
          <a:p>
            <a:r>
              <a:rPr lang="en-US" dirty="0">
                <a:solidFill>
                  <a:schemeClr val="tx1"/>
                </a:solidFill>
              </a:rPr>
              <a:t>William D. Lawson, P.E.,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Autofit/>
          </a:bodyPr>
          <a:lstStyle/>
          <a:p>
            <a:r>
              <a:rPr lang="en-US" sz="4400" dirty="0"/>
              <a:t>fee based selection,                </a:t>
            </a:r>
            <a:r>
              <a:rPr lang="en-US" sz="6000" dirty="0" err="1"/>
              <a:t>fBS</a:t>
            </a:r>
            <a:endParaRPr lang="en-US" sz="6000" dirty="0"/>
          </a:p>
        </p:txBody>
      </p:sp>
      <p:sp>
        <p:nvSpPr>
          <p:cNvPr id="3" name="Text Placeholder 2"/>
          <p:cNvSpPr>
            <a:spLocks noGrp="1"/>
          </p:cNvSpPr>
          <p:nvPr>
            <p:ph type="body" idx="1"/>
          </p:nvPr>
        </p:nvSpPr>
        <p:spPr>
          <a:xfrm>
            <a:off x="2246313" y="3810001"/>
            <a:ext cx="7772400" cy="1500187"/>
          </a:xfrm>
        </p:spPr>
        <p:txBody>
          <a:bodyPr>
            <a:noAutofit/>
          </a:bodyPr>
          <a:lstStyle/>
          <a:p>
            <a:r>
              <a:rPr lang="en-US" sz="3200" b="1" dirty="0">
                <a:solidFill>
                  <a:schemeClr val="tx1">
                    <a:lumMod val="65000"/>
                    <a:lumOff val="35000"/>
                  </a:schemeClr>
                </a:solidFill>
              </a:rPr>
              <a:t>Fee-Based Selection </a:t>
            </a:r>
            <a:r>
              <a:rPr lang="en-US" sz="3200" dirty="0">
                <a:solidFill>
                  <a:schemeClr val="tx1">
                    <a:lumMod val="65000"/>
                    <a:lumOff val="35000"/>
                  </a:schemeClr>
                </a:solidFill>
              </a:rPr>
              <a:t>(FBS) is a procurement process for the competitive selection of architectural and engineering services under which the most appropriate professional or firm is selected based on …</a:t>
            </a:r>
            <a:r>
              <a:rPr lang="en-US" sz="3200" u="sng" dirty="0">
                <a:solidFill>
                  <a:schemeClr val="tx1">
                    <a:lumMod val="65000"/>
                    <a:lumOff val="35000"/>
                  </a:schemeClr>
                </a:solidFill>
              </a:rPr>
              <a:t>fee</a:t>
            </a:r>
            <a:r>
              <a:rPr lang="en-US" sz="3200" dirty="0">
                <a:solidFill>
                  <a:schemeClr val="tx1">
                    <a:lumMod val="65000"/>
                    <a:lumOff val="35000"/>
                  </a:schemeClr>
                </a:solidFill>
              </a:rPr>
              <a:t>.</a:t>
            </a:r>
          </a:p>
        </p:txBody>
      </p:sp>
      <p:sp>
        <p:nvSpPr>
          <p:cNvPr id="4" name="TextBox 3"/>
          <p:cNvSpPr txBox="1"/>
          <p:nvPr/>
        </p:nvSpPr>
        <p:spPr>
          <a:xfrm>
            <a:off x="5220571" y="5648603"/>
            <a:ext cx="4939429" cy="369332"/>
          </a:xfrm>
          <a:prstGeom prst="rect">
            <a:avLst/>
          </a:prstGeom>
          <a:noFill/>
        </p:spPr>
        <p:txBody>
          <a:bodyPr wrap="none" rtlCol="0">
            <a:spAutoFit/>
          </a:bodyPr>
          <a:lstStyle/>
          <a:p>
            <a:r>
              <a:rPr lang="en-US" dirty="0"/>
              <a:t>Source: NIGP- The Institute for Public Procurement</a:t>
            </a:r>
          </a:p>
        </p:txBody>
      </p:sp>
      <p:sp>
        <p:nvSpPr>
          <p:cNvPr id="5" name="Date Placeholder 4">
            <a:extLst>
              <a:ext uri="{FF2B5EF4-FFF2-40B4-BE49-F238E27FC236}">
                <a16:creationId xmlns:a16="http://schemas.microsoft.com/office/drawing/2014/main" id="{D3BC401A-1CB5-40A3-A82B-B767D8E50D57}"/>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802EB7A7-8D02-489D-9F02-A4E3E2D35D65}"/>
              </a:ext>
            </a:extLst>
          </p:cNvPr>
          <p:cNvSpPr>
            <a:spLocks noGrp="1"/>
          </p:cNvSpPr>
          <p:nvPr>
            <p:ph type="sldNum" sz="quarter" idx="12"/>
          </p:nvPr>
        </p:nvSpPr>
        <p:spPr/>
        <p:txBody>
          <a:bodyPr/>
          <a:lstStyle/>
          <a:p>
            <a:fld id="{17F8E52E-F725-474A-BC80-8ECD2C330047}" type="slidenum">
              <a:rPr lang="en-US" smtClean="0"/>
              <a:pPr/>
              <a:t>10</a:t>
            </a:fld>
            <a:endParaRPr lang="en-US"/>
          </a:p>
        </p:txBody>
      </p:sp>
      <p:sp>
        <p:nvSpPr>
          <p:cNvPr id="7" name="Oval 6">
            <a:extLst>
              <a:ext uri="{FF2B5EF4-FFF2-40B4-BE49-F238E27FC236}">
                <a16:creationId xmlns:a16="http://schemas.microsoft.com/office/drawing/2014/main" id="{D55B8715-1FC4-4B51-8864-3525AD93B43D}"/>
              </a:ext>
            </a:extLst>
          </p:cNvPr>
          <p:cNvSpPr/>
          <p:nvPr/>
        </p:nvSpPr>
        <p:spPr>
          <a:xfrm>
            <a:off x="762000" y="752476"/>
            <a:ext cx="1066800" cy="1066800"/>
          </a:xfrm>
          <a:prstGeom prst="ellipse">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FBS</a:t>
            </a:r>
          </a:p>
          <a:p>
            <a:pPr algn="ctr"/>
            <a:r>
              <a:rPr lang="en-US" sz="800" b="1" dirty="0">
                <a:solidFill>
                  <a:srgbClr val="C00000"/>
                </a:solidFill>
                <a:latin typeface="Arial Narrow" panose="020B0606020202030204" pitchFamily="34" charset="0"/>
              </a:rPr>
              <a:t>LOWEST   </a:t>
            </a:r>
            <a:r>
              <a:rPr lang="en-US" sz="900" b="1" dirty="0">
                <a:solidFill>
                  <a:srgbClr val="C00000"/>
                </a:solidFill>
                <a:latin typeface="Arial Narrow" panose="020B0606020202030204" pitchFamily="34" charset="0"/>
              </a:rPr>
              <a:t>FEE</a:t>
            </a:r>
            <a:endParaRPr lang="en-US" sz="800" b="1" dirty="0">
              <a:solidFill>
                <a:srgbClr val="C00000"/>
              </a:solidFill>
              <a:latin typeface="Arial Narrow" panose="020B0606020202030204" pitchFamily="34" charset="0"/>
            </a:endParaRPr>
          </a:p>
        </p:txBody>
      </p:sp>
    </p:spTree>
    <p:extLst>
      <p:ext uri="{BB962C8B-B14F-4D97-AF65-F5344CB8AC3E}">
        <p14:creationId xmlns:p14="http://schemas.microsoft.com/office/powerpoint/2010/main" val="1659871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ecisite.net/wp-content/uploads/2015/04/DB-vs-Traditional-Design-Bid-Build1.jpg"/>
          <p:cNvPicPr>
            <a:picLocks noChangeAspect="1" noChangeArrowheads="1"/>
          </p:cNvPicPr>
          <p:nvPr/>
        </p:nvPicPr>
        <p:blipFill rotWithShape="1">
          <a:blip r:embed="rId2">
            <a:extLst>
              <a:ext uri="{28A0092B-C50C-407E-A947-70E740481C1C}">
                <a14:useLocalDpi xmlns:a14="http://schemas.microsoft.com/office/drawing/2010/main" val="0"/>
              </a:ext>
            </a:extLst>
          </a:blip>
          <a:srcRect t="67892" b="6815"/>
          <a:stretch/>
        </p:blipFill>
        <p:spPr bwMode="auto">
          <a:xfrm>
            <a:off x="1600200" y="1524000"/>
            <a:ext cx="8915400" cy="1447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noAutofit/>
          </a:bodyPr>
          <a:lstStyle/>
          <a:p>
            <a:r>
              <a:rPr lang="en-US" b="1" u="sng" cap="all" dirty="0"/>
              <a:t>TRADITIONAL</a:t>
            </a:r>
            <a:r>
              <a:rPr lang="en-US" b="1" cap="all" dirty="0"/>
              <a:t> PHASES </a:t>
            </a:r>
            <a:r>
              <a:rPr lang="en-US" sz="3600" b="1" cap="all" dirty="0"/>
              <a:t>OF AN </a:t>
            </a:r>
            <a:r>
              <a:rPr lang="en-US" b="1" cap="all" dirty="0"/>
              <a:t>ENGINEERED PROJECT</a:t>
            </a:r>
          </a:p>
        </p:txBody>
      </p:sp>
      <p:sp>
        <p:nvSpPr>
          <p:cNvPr id="7" name="Up Arrow 6"/>
          <p:cNvSpPr/>
          <p:nvPr/>
        </p:nvSpPr>
        <p:spPr>
          <a:xfrm>
            <a:off x="1970112" y="3657600"/>
            <a:ext cx="484632" cy="978408"/>
          </a:xfrm>
          <a:prstGeom prst="up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76400" y="48768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12" name="Rectangle 11"/>
          <p:cNvSpPr/>
          <p:nvPr/>
        </p:nvSpPr>
        <p:spPr>
          <a:xfrm>
            <a:off x="2493579" y="2987566"/>
            <a:ext cx="3342291" cy="289034"/>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DESIGN PHASE</a:t>
            </a:r>
          </a:p>
        </p:txBody>
      </p:sp>
      <p:sp>
        <p:nvSpPr>
          <p:cNvPr id="14" name="Rectangle 13"/>
          <p:cNvSpPr/>
          <p:nvPr/>
        </p:nvSpPr>
        <p:spPr>
          <a:xfrm>
            <a:off x="6541376" y="2990193"/>
            <a:ext cx="2778673" cy="304800"/>
          </a:xfrm>
          <a:prstGeom prst="rect">
            <a:avLst/>
          </a:prstGeom>
          <a:solidFill>
            <a:schemeClr val="bg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CONSTRUCTION PHASE</a:t>
            </a:r>
          </a:p>
        </p:txBody>
      </p:sp>
      <p:sp>
        <p:nvSpPr>
          <p:cNvPr id="15" name="Rectangle 14"/>
          <p:cNvSpPr/>
          <p:nvPr/>
        </p:nvSpPr>
        <p:spPr>
          <a:xfrm>
            <a:off x="5860254" y="2979683"/>
            <a:ext cx="652219" cy="307427"/>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BID</a:t>
            </a:r>
          </a:p>
        </p:txBody>
      </p:sp>
      <p:sp>
        <p:nvSpPr>
          <p:cNvPr id="2" name="Date Placeholder 1">
            <a:extLst>
              <a:ext uri="{FF2B5EF4-FFF2-40B4-BE49-F238E27FC236}">
                <a16:creationId xmlns:a16="http://schemas.microsoft.com/office/drawing/2014/main" id="{A36D364F-9FA9-4E48-B494-FD70E010A270}"/>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E4E14DBE-86DB-4196-AE57-77DCAE91D5BA}"/>
              </a:ext>
            </a:extLst>
          </p:cNvPr>
          <p:cNvSpPr>
            <a:spLocks noGrp="1"/>
          </p:cNvSpPr>
          <p:nvPr>
            <p:ph type="sldNum" sz="quarter" idx="12"/>
          </p:nvPr>
        </p:nvSpPr>
        <p:spPr/>
        <p:txBody>
          <a:bodyPr/>
          <a:lstStyle/>
          <a:p>
            <a:fld id="{17F8E52E-F725-474A-BC80-8ECD2C330047}" type="slidenum">
              <a:rPr lang="en-US" smtClean="0"/>
              <a:pPr/>
              <a:t>11</a:t>
            </a:fld>
            <a:endParaRPr lang="en-US"/>
          </a:p>
        </p:txBody>
      </p:sp>
      <p:sp>
        <p:nvSpPr>
          <p:cNvPr id="16" name="Oval 15">
            <a:extLst>
              <a:ext uri="{FF2B5EF4-FFF2-40B4-BE49-F238E27FC236}">
                <a16:creationId xmlns:a16="http://schemas.microsoft.com/office/drawing/2014/main" id="{3088AB79-11E2-4FEF-B6AE-16FD7B312B4F}"/>
              </a:ext>
            </a:extLst>
          </p:cNvPr>
          <p:cNvSpPr/>
          <p:nvPr/>
        </p:nvSpPr>
        <p:spPr>
          <a:xfrm>
            <a:off x="2822028" y="4876800"/>
            <a:ext cx="1066800" cy="1066800"/>
          </a:xfrm>
          <a:prstGeom prst="ellipse">
            <a:avLst/>
          </a:prstGeom>
          <a:solidFill>
            <a:schemeClr val="bg2">
              <a:lumMod val="9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FBS</a:t>
            </a:r>
          </a:p>
          <a:p>
            <a:pPr algn="ctr"/>
            <a:r>
              <a:rPr lang="en-US" sz="800" b="1" dirty="0">
                <a:solidFill>
                  <a:srgbClr val="C00000"/>
                </a:solidFill>
                <a:latin typeface="Arial Narrow" panose="020B0606020202030204" pitchFamily="34" charset="0"/>
              </a:rPr>
              <a:t>LOWEST   </a:t>
            </a:r>
            <a:r>
              <a:rPr lang="en-US" sz="900" b="1" dirty="0">
                <a:solidFill>
                  <a:srgbClr val="C00000"/>
                </a:solidFill>
                <a:latin typeface="Arial Narrow" panose="020B0606020202030204" pitchFamily="34" charset="0"/>
              </a:rPr>
              <a:t>FEE</a:t>
            </a:r>
            <a:endParaRPr lang="en-US" sz="800" b="1" dirty="0">
              <a:solidFill>
                <a:srgbClr val="C00000"/>
              </a:solidFill>
              <a:latin typeface="Arial Narrow" panose="020B0606020202030204" pitchFamily="34" charset="0"/>
            </a:endParaRPr>
          </a:p>
        </p:txBody>
      </p:sp>
      <p:sp>
        <p:nvSpPr>
          <p:cNvPr id="4" name="TextBox 3">
            <a:extLst>
              <a:ext uri="{FF2B5EF4-FFF2-40B4-BE49-F238E27FC236}">
                <a16:creationId xmlns:a16="http://schemas.microsoft.com/office/drawing/2014/main" id="{C8FD6330-8065-454D-A93C-B70A70F3C768}"/>
              </a:ext>
            </a:extLst>
          </p:cNvPr>
          <p:cNvSpPr txBox="1"/>
          <p:nvPr/>
        </p:nvSpPr>
        <p:spPr>
          <a:xfrm>
            <a:off x="1563372" y="6025378"/>
            <a:ext cx="1179828" cy="677108"/>
          </a:xfrm>
          <a:prstGeom prst="rect">
            <a:avLst/>
          </a:prstGeom>
          <a:noFill/>
        </p:spPr>
        <p:txBody>
          <a:bodyPr wrap="square" rtlCol="0">
            <a:spAutoFit/>
          </a:bodyPr>
          <a:lstStyle/>
          <a:p>
            <a:pPr algn="ctr"/>
            <a:r>
              <a:rPr lang="en-US" sz="1400" dirty="0"/>
              <a:t>REQ’D </a:t>
            </a:r>
          </a:p>
          <a:p>
            <a:pPr algn="ctr"/>
            <a:r>
              <a:rPr lang="en-US" sz="1200" dirty="0"/>
              <a:t>FOR PUBLIC WORK</a:t>
            </a:r>
          </a:p>
        </p:txBody>
      </p:sp>
      <p:sp>
        <p:nvSpPr>
          <p:cNvPr id="17" name="TextBox 16">
            <a:extLst>
              <a:ext uri="{FF2B5EF4-FFF2-40B4-BE49-F238E27FC236}">
                <a16:creationId xmlns:a16="http://schemas.microsoft.com/office/drawing/2014/main" id="{426741B9-35AB-423A-8305-E9BF45963D24}"/>
              </a:ext>
            </a:extLst>
          </p:cNvPr>
          <p:cNvSpPr txBox="1"/>
          <p:nvPr/>
        </p:nvSpPr>
        <p:spPr>
          <a:xfrm>
            <a:off x="2743200" y="6025378"/>
            <a:ext cx="1179828" cy="677108"/>
          </a:xfrm>
          <a:prstGeom prst="rect">
            <a:avLst/>
          </a:prstGeom>
          <a:noFill/>
        </p:spPr>
        <p:txBody>
          <a:bodyPr wrap="square" rtlCol="0">
            <a:spAutoFit/>
          </a:bodyPr>
          <a:lstStyle/>
          <a:p>
            <a:pPr algn="ctr"/>
            <a:r>
              <a:rPr lang="en-US" sz="1400" dirty="0"/>
              <a:t>ALLOWED</a:t>
            </a:r>
          </a:p>
          <a:p>
            <a:pPr algn="ctr"/>
            <a:r>
              <a:rPr lang="en-US" sz="1200" dirty="0"/>
              <a:t>FOR PRIVATE WORK</a:t>
            </a:r>
          </a:p>
        </p:txBody>
      </p:sp>
    </p:spTree>
    <p:extLst>
      <p:ext uri="{BB962C8B-B14F-4D97-AF65-F5344CB8AC3E}">
        <p14:creationId xmlns:p14="http://schemas.microsoft.com/office/powerpoint/2010/main" val="36742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Autofit/>
          </a:bodyPr>
          <a:lstStyle/>
          <a:p>
            <a:r>
              <a:rPr lang="en-US" sz="4400" dirty="0"/>
              <a:t>Request for qualifications, </a:t>
            </a:r>
            <a:r>
              <a:rPr lang="en-US" sz="6000" dirty="0"/>
              <a:t>RFQ</a:t>
            </a:r>
          </a:p>
        </p:txBody>
      </p:sp>
      <p:sp>
        <p:nvSpPr>
          <p:cNvPr id="3" name="Text Placeholder 2"/>
          <p:cNvSpPr>
            <a:spLocks noGrp="1"/>
          </p:cNvSpPr>
          <p:nvPr>
            <p:ph type="body" idx="1"/>
          </p:nvPr>
        </p:nvSpPr>
        <p:spPr>
          <a:xfrm>
            <a:off x="2246313" y="3810001"/>
            <a:ext cx="7772400" cy="1500187"/>
          </a:xfrm>
        </p:spPr>
        <p:txBody>
          <a:bodyPr>
            <a:noAutofit/>
          </a:bodyPr>
          <a:lstStyle/>
          <a:p>
            <a:r>
              <a:rPr lang="en-US" sz="3200" dirty="0">
                <a:solidFill>
                  <a:schemeClr val="tx1">
                    <a:lumMod val="65000"/>
                    <a:lumOff val="35000"/>
                  </a:schemeClr>
                </a:solidFill>
              </a:rPr>
              <a:t>An </a:t>
            </a:r>
            <a:r>
              <a:rPr lang="en-US" sz="3200" b="1" dirty="0">
                <a:solidFill>
                  <a:schemeClr val="tx1">
                    <a:lumMod val="65000"/>
                    <a:lumOff val="35000"/>
                  </a:schemeClr>
                </a:solidFill>
              </a:rPr>
              <a:t>RFQ</a:t>
            </a:r>
            <a:r>
              <a:rPr lang="en-US" sz="3200" dirty="0">
                <a:solidFill>
                  <a:schemeClr val="tx1">
                    <a:lumMod val="65000"/>
                    <a:lumOff val="35000"/>
                  </a:schemeClr>
                </a:solidFill>
              </a:rPr>
              <a:t> (Request for Qualifications) is a request for firms to submit their qualifications to be considered for a project. It is applicable for professional services…</a:t>
            </a:r>
          </a:p>
        </p:txBody>
      </p:sp>
      <p:sp>
        <p:nvSpPr>
          <p:cNvPr id="4" name="TextBox 3"/>
          <p:cNvSpPr txBox="1"/>
          <p:nvPr/>
        </p:nvSpPr>
        <p:spPr>
          <a:xfrm>
            <a:off x="5181600" y="5562600"/>
            <a:ext cx="4704686" cy="369332"/>
          </a:xfrm>
          <a:prstGeom prst="rect">
            <a:avLst/>
          </a:prstGeom>
          <a:noFill/>
        </p:spPr>
        <p:txBody>
          <a:bodyPr wrap="none" rtlCol="0">
            <a:spAutoFit/>
          </a:bodyPr>
          <a:lstStyle/>
          <a:p>
            <a:r>
              <a:rPr lang="en-US" dirty="0"/>
              <a:t>Source: </a:t>
            </a:r>
            <a:r>
              <a:rPr lang="en-US" dirty="0" err="1"/>
              <a:t>Shive-Hattery</a:t>
            </a:r>
            <a:r>
              <a:rPr lang="en-US" dirty="0"/>
              <a:t> </a:t>
            </a:r>
            <a:r>
              <a:rPr lang="en-US" dirty="0" err="1"/>
              <a:t>Architecture+Engineering</a:t>
            </a:r>
            <a:endParaRPr lang="en-US" dirty="0"/>
          </a:p>
        </p:txBody>
      </p:sp>
      <p:sp>
        <p:nvSpPr>
          <p:cNvPr id="5" name="Date Placeholder 4">
            <a:extLst>
              <a:ext uri="{FF2B5EF4-FFF2-40B4-BE49-F238E27FC236}">
                <a16:creationId xmlns:a16="http://schemas.microsoft.com/office/drawing/2014/main" id="{BBD93413-DDA9-4FC8-A8B1-E51FB8935074}"/>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B17247D3-768D-44BC-9A64-7B24015B683B}"/>
              </a:ext>
            </a:extLst>
          </p:cNvPr>
          <p:cNvSpPr>
            <a:spLocks noGrp="1"/>
          </p:cNvSpPr>
          <p:nvPr>
            <p:ph type="sldNum" sz="quarter" idx="12"/>
          </p:nvPr>
        </p:nvSpPr>
        <p:spPr/>
        <p:txBody>
          <a:bodyPr/>
          <a:lstStyle/>
          <a:p>
            <a:fld id="{17F8E52E-F725-474A-BC80-8ECD2C330047}" type="slidenum">
              <a:rPr lang="en-US" smtClean="0"/>
              <a:pPr/>
              <a:t>12</a:t>
            </a:fld>
            <a:endParaRPr lang="en-US"/>
          </a:p>
        </p:txBody>
      </p:sp>
      <p:sp>
        <p:nvSpPr>
          <p:cNvPr id="7" name="Oval 6">
            <a:extLst>
              <a:ext uri="{FF2B5EF4-FFF2-40B4-BE49-F238E27FC236}">
                <a16:creationId xmlns:a16="http://schemas.microsoft.com/office/drawing/2014/main" id="{75EA573C-A6C5-495E-AF45-AF6E6B0AE348}"/>
              </a:ext>
            </a:extLst>
          </p:cNvPr>
          <p:cNvSpPr/>
          <p:nvPr/>
        </p:nvSpPr>
        <p:spPr>
          <a:xfrm>
            <a:off x="838200" y="6858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8" name="TextBox 7">
            <a:extLst>
              <a:ext uri="{FF2B5EF4-FFF2-40B4-BE49-F238E27FC236}">
                <a16:creationId xmlns:a16="http://schemas.microsoft.com/office/drawing/2014/main" id="{D47BB57B-AE3F-4C69-A415-39C7F6CD9014}"/>
              </a:ext>
            </a:extLst>
          </p:cNvPr>
          <p:cNvSpPr txBox="1"/>
          <p:nvPr/>
        </p:nvSpPr>
        <p:spPr>
          <a:xfrm>
            <a:off x="781686" y="1819276"/>
            <a:ext cx="1179828" cy="677108"/>
          </a:xfrm>
          <a:prstGeom prst="rect">
            <a:avLst/>
          </a:prstGeom>
          <a:noFill/>
        </p:spPr>
        <p:txBody>
          <a:bodyPr wrap="square" rtlCol="0">
            <a:spAutoFit/>
          </a:bodyPr>
          <a:lstStyle/>
          <a:p>
            <a:pPr algn="ctr"/>
            <a:r>
              <a:rPr lang="en-US" sz="1400" dirty="0"/>
              <a:t>REQ’D </a:t>
            </a:r>
          </a:p>
          <a:p>
            <a:pPr algn="ctr"/>
            <a:r>
              <a:rPr lang="en-US" sz="1200" dirty="0"/>
              <a:t>FOR PUBLIC WORK</a:t>
            </a:r>
          </a:p>
        </p:txBody>
      </p:sp>
    </p:spTree>
    <p:extLst>
      <p:ext uri="{BB962C8B-B14F-4D97-AF65-F5344CB8AC3E}">
        <p14:creationId xmlns:p14="http://schemas.microsoft.com/office/powerpoint/2010/main" val="401827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888287" cy="1362075"/>
          </a:xfrm>
        </p:spPr>
        <p:txBody>
          <a:bodyPr>
            <a:noAutofit/>
          </a:bodyPr>
          <a:lstStyle/>
          <a:p>
            <a:r>
              <a:rPr lang="en-US" sz="4400" dirty="0"/>
              <a:t>Statement of qualifications, </a:t>
            </a:r>
            <a:r>
              <a:rPr lang="en-US" sz="6000" dirty="0" err="1"/>
              <a:t>soQ</a:t>
            </a:r>
            <a:endParaRPr lang="en-US" sz="6000" dirty="0"/>
          </a:p>
        </p:txBody>
      </p:sp>
      <p:sp>
        <p:nvSpPr>
          <p:cNvPr id="3" name="Text Placeholder 2"/>
          <p:cNvSpPr>
            <a:spLocks noGrp="1"/>
          </p:cNvSpPr>
          <p:nvPr>
            <p:ph type="body" idx="1"/>
          </p:nvPr>
        </p:nvSpPr>
        <p:spPr>
          <a:xfrm>
            <a:off x="2246312" y="4191001"/>
            <a:ext cx="7772400" cy="1500187"/>
          </a:xfrm>
        </p:spPr>
        <p:txBody>
          <a:bodyPr>
            <a:noAutofit/>
          </a:bodyPr>
          <a:lstStyle/>
          <a:p>
            <a:r>
              <a:rPr lang="en-US" sz="3200" dirty="0">
                <a:solidFill>
                  <a:schemeClr val="tx1">
                    <a:lumMod val="65000"/>
                    <a:lumOff val="35000"/>
                  </a:schemeClr>
                </a:solidFill>
              </a:rPr>
              <a:t>A/E firms with an interest in being considered for design services contracts must submit the required </a:t>
            </a:r>
            <a:r>
              <a:rPr lang="en-US" sz="3200" b="1" dirty="0">
                <a:solidFill>
                  <a:schemeClr val="tx1">
                    <a:lumMod val="65000"/>
                    <a:lumOff val="35000"/>
                  </a:schemeClr>
                </a:solidFill>
              </a:rPr>
              <a:t>Statement of Qualifications</a:t>
            </a:r>
            <a:r>
              <a:rPr lang="en-US" sz="3200" dirty="0">
                <a:solidFill>
                  <a:schemeClr val="tx1">
                    <a:lumMod val="65000"/>
                    <a:lumOff val="35000"/>
                  </a:schemeClr>
                </a:solidFill>
              </a:rPr>
              <a:t>... A completed SOQ furnishes general information on the size, capabilities, personnel, and past experience of an interested firm.…</a:t>
            </a:r>
          </a:p>
        </p:txBody>
      </p:sp>
      <p:sp>
        <p:nvSpPr>
          <p:cNvPr id="4" name="TextBox 3"/>
          <p:cNvSpPr txBox="1"/>
          <p:nvPr/>
        </p:nvSpPr>
        <p:spPr>
          <a:xfrm>
            <a:off x="4375886" y="6019800"/>
            <a:ext cx="5642827" cy="369332"/>
          </a:xfrm>
          <a:prstGeom prst="rect">
            <a:avLst/>
          </a:prstGeom>
          <a:noFill/>
        </p:spPr>
        <p:txBody>
          <a:bodyPr wrap="none" rtlCol="0">
            <a:spAutoFit/>
          </a:bodyPr>
          <a:lstStyle/>
          <a:p>
            <a:r>
              <a:rPr lang="en-US" dirty="0"/>
              <a:t>Source: ACEC-American Council of Engineering Companies</a:t>
            </a:r>
          </a:p>
        </p:txBody>
      </p:sp>
      <p:sp>
        <p:nvSpPr>
          <p:cNvPr id="5" name="Date Placeholder 4">
            <a:extLst>
              <a:ext uri="{FF2B5EF4-FFF2-40B4-BE49-F238E27FC236}">
                <a16:creationId xmlns:a16="http://schemas.microsoft.com/office/drawing/2014/main" id="{7E2E571A-AE75-4510-8C73-7004E41C0245}"/>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98B118BF-C72D-4874-B153-87E19EA4E2C7}"/>
              </a:ext>
            </a:extLst>
          </p:cNvPr>
          <p:cNvSpPr>
            <a:spLocks noGrp="1"/>
          </p:cNvSpPr>
          <p:nvPr>
            <p:ph type="sldNum" sz="quarter" idx="12"/>
          </p:nvPr>
        </p:nvSpPr>
        <p:spPr/>
        <p:txBody>
          <a:bodyPr/>
          <a:lstStyle/>
          <a:p>
            <a:fld id="{17F8E52E-F725-474A-BC80-8ECD2C330047}" type="slidenum">
              <a:rPr lang="en-US" smtClean="0"/>
              <a:pPr/>
              <a:t>13</a:t>
            </a:fld>
            <a:endParaRPr lang="en-US"/>
          </a:p>
        </p:txBody>
      </p:sp>
      <p:sp>
        <p:nvSpPr>
          <p:cNvPr id="7" name="Oval 6">
            <a:extLst>
              <a:ext uri="{FF2B5EF4-FFF2-40B4-BE49-F238E27FC236}">
                <a16:creationId xmlns:a16="http://schemas.microsoft.com/office/drawing/2014/main" id="{C0AB9261-978A-4D26-A2F9-E607C58D58FB}"/>
              </a:ext>
            </a:extLst>
          </p:cNvPr>
          <p:cNvSpPr/>
          <p:nvPr/>
        </p:nvSpPr>
        <p:spPr>
          <a:xfrm>
            <a:off x="838200" y="6858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8" name="TextBox 7">
            <a:extLst>
              <a:ext uri="{FF2B5EF4-FFF2-40B4-BE49-F238E27FC236}">
                <a16:creationId xmlns:a16="http://schemas.microsoft.com/office/drawing/2014/main" id="{CFED7DEE-631A-487C-91A7-BE6C171FADE3}"/>
              </a:ext>
            </a:extLst>
          </p:cNvPr>
          <p:cNvSpPr txBox="1"/>
          <p:nvPr/>
        </p:nvSpPr>
        <p:spPr>
          <a:xfrm>
            <a:off x="781686" y="1819276"/>
            <a:ext cx="1179828" cy="677108"/>
          </a:xfrm>
          <a:prstGeom prst="rect">
            <a:avLst/>
          </a:prstGeom>
          <a:noFill/>
        </p:spPr>
        <p:txBody>
          <a:bodyPr wrap="square" rtlCol="0">
            <a:spAutoFit/>
          </a:bodyPr>
          <a:lstStyle/>
          <a:p>
            <a:pPr algn="ctr"/>
            <a:r>
              <a:rPr lang="en-US" sz="1400" dirty="0"/>
              <a:t>REQ’D </a:t>
            </a:r>
          </a:p>
          <a:p>
            <a:pPr algn="ctr"/>
            <a:r>
              <a:rPr lang="en-US" sz="1200" dirty="0"/>
              <a:t>FOR PUBLIC WORK</a:t>
            </a:r>
          </a:p>
        </p:txBody>
      </p:sp>
    </p:spTree>
    <p:extLst>
      <p:ext uri="{BB962C8B-B14F-4D97-AF65-F5344CB8AC3E}">
        <p14:creationId xmlns:p14="http://schemas.microsoft.com/office/powerpoint/2010/main" val="1818037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Autofit/>
          </a:bodyPr>
          <a:lstStyle/>
          <a:p>
            <a:r>
              <a:rPr lang="en-US" sz="4400" dirty="0"/>
              <a:t>Request for proposal,    </a:t>
            </a:r>
            <a:r>
              <a:rPr lang="en-US" sz="6000" dirty="0" err="1"/>
              <a:t>RFp</a:t>
            </a:r>
            <a:endParaRPr lang="en-US" sz="6000" dirty="0"/>
          </a:p>
        </p:txBody>
      </p:sp>
      <p:sp>
        <p:nvSpPr>
          <p:cNvPr id="3" name="Text Placeholder 2"/>
          <p:cNvSpPr>
            <a:spLocks noGrp="1"/>
          </p:cNvSpPr>
          <p:nvPr>
            <p:ph type="body" idx="1"/>
          </p:nvPr>
        </p:nvSpPr>
        <p:spPr>
          <a:xfrm>
            <a:off x="2246314" y="3276601"/>
            <a:ext cx="7639973" cy="1500187"/>
          </a:xfrm>
        </p:spPr>
        <p:txBody>
          <a:bodyPr>
            <a:noAutofit/>
          </a:bodyPr>
          <a:lstStyle/>
          <a:p>
            <a:r>
              <a:rPr lang="en-US" sz="3200" dirty="0">
                <a:solidFill>
                  <a:schemeClr val="tx1">
                    <a:lumMod val="65000"/>
                    <a:lumOff val="35000"/>
                  </a:schemeClr>
                </a:solidFill>
              </a:rPr>
              <a:t>An </a:t>
            </a:r>
            <a:r>
              <a:rPr lang="en-US" sz="3200" b="1" dirty="0">
                <a:solidFill>
                  <a:schemeClr val="tx1">
                    <a:lumMod val="65000"/>
                    <a:lumOff val="35000"/>
                  </a:schemeClr>
                </a:solidFill>
              </a:rPr>
              <a:t>RFP</a:t>
            </a:r>
            <a:r>
              <a:rPr lang="en-US" sz="3200" dirty="0">
                <a:solidFill>
                  <a:schemeClr val="tx1">
                    <a:lumMod val="65000"/>
                    <a:lumOff val="35000"/>
                  </a:schemeClr>
                </a:solidFill>
              </a:rPr>
              <a:t> (Request for Proposal) is a request for firms to submit their proposal for a project.  </a:t>
            </a:r>
          </a:p>
        </p:txBody>
      </p:sp>
      <p:sp>
        <p:nvSpPr>
          <p:cNvPr id="4" name="TextBox 3"/>
          <p:cNvSpPr txBox="1"/>
          <p:nvPr/>
        </p:nvSpPr>
        <p:spPr>
          <a:xfrm>
            <a:off x="5181601" y="4988252"/>
            <a:ext cx="4704686" cy="369332"/>
          </a:xfrm>
          <a:prstGeom prst="rect">
            <a:avLst/>
          </a:prstGeom>
          <a:noFill/>
        </p:spPr>
        <p:txBody>
          <a:bodyPr wrap="none" rtlCol="0">
            <a:spAutoFit/>
          </a:bodyPr>
          <a:lstStyle/>
          <a:p>
            <a:r>
              <a:rPr lang="en-US" dirty="0"/>
              <a:t>Source: </a:t>
            </a:r>
            <a:r>
              <a:rPr lang="en-US" dirty="0" err="1"/>
              <a:t>Shive-Hattery</a:t>
            </a:r>
            <a:r>
              <a:rPr lang="en-US" dirty="0"/>
              <a:t> </a:t>
            </a:r>
            <a:r>
              <a:rPr lang="en-US" dirty="0" err="1"/>
              <a:t>Architecture+Engineering</a:t>
            </a:r>
            <a:endParaRPr lang="en-US" dirty="0"/>
          </a:p>
        </p:txBody>
      </p:sp>
      <p:sp>
        <p:nvSpPr>
          <p:cNvPr id="5" name="Date Placeholder 4">
            <a:extLst>
              <a:ext uri="{FF2B5EF4-FFF2-40B4-BE49-F238E27FC236}">
                <a16:creationId xmlns:a16="http://schemas.microsoft.com/office/drawing/2014/main" id="{D1D54984-DB70-4CB8-B392-367483D109F6}"/>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ADAF8879-A41C-472D-8965-72FA5C969C34}"/>
              </a:ext>
            </a:extLst>
          </p:cNvPr>
          <p:cNvSpPr>
            <a:spLocks noGrp="1"/>
          </p:cNvSpPr>
          <p:nvPr>
            <p:ph type="sldNum" sz="quarter" idx="12"/>
          </p:nvPr>
        </p:nvSpPr>
        <p:spPr/>
        <p:txBody>
          <a:bodyPr/>
          <a:lstStyle/>
          <a:p>
            <a:fld id="{17F8E52E-F725-474A-BC80-8ECD2C330047}" type="slidenum">
              <a:rPr lang="en-US" smtClean="0"/>
              <a:pPr/>
              <a:t>14</a:t>
            </a:fld>
            <a:endParaRPr lang="en-US"/>
          </a:p>
        </p:txBody>
      </p:sp>
      <p:sp>
        <p:nvSpPr>
          <p:cNvPr id="7" name="Oval 6">
            <a:extLst>
              <a:ext uri="{FF2B5EF4-FFF2-40B4-BE49-F238E27FC236}">
                <a16:creationId xmlns:a16="http://schemas.microsoft.com/office/drawing/2014/main" id="{151BA629-D468-4A6C-8CA9-EFA6451EF76F}"/>
              </a:ext>
            </a:extLst>
          </p:cNvPr>
          <p:cNvSpPr/>
          <p:nvPr/>
        </p:nvSpPr>
        <p:spPr>
          <a:xfrm>
            <a:off x="838200" y="6858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8" name="TextBox 7">
            <a:extLst>
              <a:ext uri="{FF2B5EF4-FFF2-40B4-BE49-F238E27FC236}">
                <a16:creationId xmlns:a16="http://schemas.microsoft.com/office/drawing/2014/main" id="{3EEA90B1-5F7A-4F13-9C7C-33EC047DAE79}"/>
              </a:ext>
            </a:extLst>
          </p:cNvPr>
          <p:cNvSpPr txBox="1"/>
          <p:nvPr/>
        </p:nvSpPr>
        <p:spPr>
          <a:xfrm>
            <a:off x="781686" y="1819276"/>
            <a:ext cx="1179828" cy="677108"/>
          </a:xfrm>
          <a:prstGeom prst="rect">
            <a:avLst/>
          </a:prstGeom>
          <a:noFill/>
        </p:spPr>
        <p:txBody>
          <a:bodyPr wrap="square" rtlCol="0">
            <a:spAutoFit/>
          </a:bodyPr>
          <a:lstStyle/>
          <a:p>
            <a:pPr algn="ctr"/>
            <a:r>
              <a:rPr lang="en-US" sz="1400" dirty="0"/>
              <a:t>REQ’D </a:t>
            </a:r>
          </a:p>
          <a:p>
            <a:pPr algn="ctr"/>
            <a:r>
              <a:rPr lang="en-US" sz="1200" dirty="0"/>
              <a:t>FOR PUBLIC WORK</a:t>
            </a:r>
          </a:p>
        </p:txBody>
      </p:sp>
    </p:spTree>
    <p:extLst>
      <p:ext uri="{BB962C8B-B14F-4D97-AF65-F5344CB8AC3E}">
        <p14:creationId xmlns:p14="http://schemas.microsoft.com/office/powerpoint/2010/main" val="3215565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Autofit/>
          </a:bodyPr>
          <a:lstStyle/>
          <a:p>
            <a:r>
              <a:rPr lang="en-US" sz="5400" dirty="0"/>
              <a:t>proposal</a:t>
            </a:r>
            <a:endParaRPr lang="en-US" sz="7200" dirty="0"/>
          </a:p>
        </p:txBody>
      </p:sp>
      <p:sp>
        <p:nvSpPr>
          <p:cNvPr id="3" name="Text Placeholder 2"/>
          <p:cNvSpPr>
            <a:spLocks noGrp="1"/>
          </p:cNvSpPr>
          <p:nvPr>
            <p:ph type="body" idx="1"/>
          </p:nvPr>
        </p:nvSpPr>
        <p:spPr>
          <a:xfrm>
            <a:off x="2246313" y="3810001"/>
            <a:ext cx="7772400" cy="1500187"/>
          </a:xfrm>
        </p:spPr>
        <p:txBody>
          <a:bodyPr>
            <a:noAutofit/>
          </a:bodyPr>
          <a:lstStyle/>
          <a:p>
            <a:r>
              <a:rPr lang="en-US" sz="3200" dirty="0">
                <a:solidFill>
                  <a:schemeClr val="tx1">
                    <a:lumMod val="65000"/>
                    <a:lumOff val="35000"/>
                  </a:schemeClr>
                </a:solidFill>
              </a:rPr>
              <a:t>Engineering </a:t>
            </a:r>
            <a:r>
              <a:rPr lang="en-US" sz="3200" b="1" dirty="0">
                <a:solidFill>
                  <a:schemeClr val="tx1">
                    <a:lumMod val="65000"/>
                    <a:lumOff val="35000"/>
                  </a:schemeClr>
                </a:solidFill>
              </a:rPr>
              <a:t>proposals</a:t>
            </a:r>
            <a:r>
              <a:rPr lang="en-US" sz="3200" dirty="0">
                <a:solidFill>
                  <a:schemeClr val="tx1">
                    <a:lumMod val="65000"/>
                    <a:lumOff val="35000"/>
                  </a:schemeClr>
                </a:solidFill>
              </a:rPr>
              <a:t> are the industry standard document by which engineering consultant selection decisions are made.  For engineering consulting firms, they are the primary method of securing new work. </a:t>
            </a:r>
          </a:p>
        </p:txBody>
      </p:sp>
      <p:sp>
        <p:nvSpPr>
          <p:cNvPr id="4" name="TextBox 3"/>
          <p:cNvSpPr txBox="1"/>
          <p:nvPr/>
        </p:nvSpPr>
        <p:spPr>
          <a:xfrm>
            <a:off x="7162800" y="5648603"/>
            <a:ext cx="2482667" cy="369332"/>
          </a:xfrm>
          <a:prstGeom prst="rect">
            <a:avLst/>
          </a:prstGeom>
          <a:noFill/>
        </p:spPr>
        <p:txBody>
          <a:bodyPr wrap="none" rtlCol="0">
            <a:spAutoFit/>
          </a:bodyPr>
          <a:lstStyle/>
          <a:p>
            <a:r>
              <a:rPr lang="en-US" dirty="0"/>
              <a:t>Source: </a:t>
            </a:r>
            <a:r>
              <a:rPr lang="en-US" dirty="0" err="1"/>
              <a:t>ProjectEngineer</a:t>
            </a:r>
            <a:endParaRPr lang="en-US" dirty="0"/>
          </a:p>
        </p:txBody>
      </p:sp>
      <p:sp>
        <p:nvSpPr>
          <p:cNvPr id="5" name="Date Placeholder 4">
            <a:extLst>
              <a:ext uri="{FF2B5EF4-FFF2-40B4-BE49-F238E27FC236}">
                <a16:creationId xmlns:a16="http://schemas.microsoft.com/office/drawing/2014/main" id="{D16C9690-65C2-4897-A000-A78825F961BD}"/>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96387FAB-E974-45B8-A339-C7CB2318B44B}"/>
              </a:ext>
            </a:extLst>
          </p:cNvPr>
          <p:cNvSpPr>
            <a:spLocks noGrp="1"/>
          </p:cNvSpPr>
          <p:nvPr>
            <p:ph type="sldNum" sz="quarter" idx="12"/>
          </p:nvPr>
        </p:nvSpPr>
        <p:spPr/>
        <p:txBody>
          <a:bodyPr/>
          <a:lstStyle/>
          <a:p>
            <a:fld id="{17F8E52E-F725-474A-BC80-8ECD2C330047}" type="slidenum">
              <a:rPr lang="en-US" smtClean="0"/>
              <a:pPr/>
              <a:t>15</a:t>
            </a:fld>
            <a:endParaRPr lang="en-US"/>
          </a:p>
        </p:txBody>
      </p:sp>
      <p:sp>
        <p:nvSpPr>
          <p:cNvPr id="7" name="Oval 6">
            <a:extLst>
              <a:ext uri="{FF2B5EF4-FFF2-40B4-BE49-F238E27FC236}">
                <a16:creationId xmlns:a16="http://schemas.microsoft.com/office/drawing/2014/main" id="{EED95900-188D-4D27-9F9C-1636BC06C819}"/>
              </a:ext>
            </a:extLst>
          </p:cNvPr>
          <p:cNvSpPr/>
          <p:nvPr/>
        </p:nvSpPr>
        <p:spPr>
          <a:xfrm>
            <a:off x="838200" y="6858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8" name="TextBox 7">
            <a:extLst>
              <a:ext uri="{FF2B5EF4-FFF2-40B4-BE49-F238E27FC236}">
                <a16:creationId xmlns:a16="http://schemas.microsoft.com/office/drawing/2014/main" id="{E11F9B2F-499E-4A69-94D6-4E56817B4158}"/>
              </a:ext>
            </a:extLst>
          </p:cNvPr>
          <p:cNvSpPr txBox="1"/>
          <p:nvPr/>
        </p:nvSpPr>
        <p:spPr>
          <a:xfrm>
            <a:off x="781686" y="1819276"/>
            <a:ext cx="1179828" cy="677108"/>
          </a:xfrm>
          <a:prstGeom prst="rect">
            <a:avLst/>
          </a:prstGeom>
          <a:noFill/>
        </p:spPr>
        <p:txBody>
          <a:bodyPr wrap="square" rtlCol="0">
            <a:spAutoFit/>
          </a:bodyPr>
          <a:lstStyle/>
          <a:p>
            <a:pPr algn="ctr"/>
            <a:r>
              <a:rPr lang="en-US" sz="1400" dirty="0"/>
              <a:t>REQ’D </a:t>
            </a:r>
          </a:p>
          <a:p>
            <a:pPr algn="ctr"/>
            <a:r>
              <a:rPr lang="en-US" sz="1200" dirty="0"/>
              <a:t>FOR PUBLIC WORK</a:t>
            </a:r>
          </a:p>
        </p:txBody>
      </p:sp>
    </p:spTree>
    <p:extLst>
      <p:ext uri="{BB962C8B-B14F-4D97-AF65-F5344CB8AC3E}">
        <p14:creationId xmlns:p14="http://schemas.microsoft.com/office/powerpoint/2010/main" val="293379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cisite.net/wp-content/uploads/2015/04/DB-vs-Traditional-Design-Bid-Build1.jpg"/>
          <p:cNvPicPr>
            <a:picLocks noChangeAspect="1" noChangeArrowheads="1"/>
          </p:cNvPicPr>
          <p:nvPr/>
        </p:nvPicPr>
        <p:blipFill rotWithShape="1">
          <a:blip r:embed="rId2">
            <a:extLst>
              <a:ext uri="{28A0092B-C50C-407E-A947-70E740481C1C}">
                <a14:useLocalDpi xmlns:a14="http://schemas.microsoft.com/office/drawing/2010/main" val="0"/>
              </a:ext>
            </a:extLst>
          </a:blip>
          <a:srcRect t="67892" b="6815"/>
          <a:stretch/>
        </p:blipFill>
        <p:spPr bwMode="auto">
          <a:xfrm>
            <a:off x="1600200" y="1524000"/>
            <a:ext cx="8915400" cy="1447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noAutofit/>
          </a:bodyPr>
          <a:lstStyle/>
          <a:p>
            <a:r>
              <a:rPr lang="en-US" b="1" u="sng" cap="all" dirty="0"/>
              <a:t>TRADITIONAL</a:t>
            </a:r>
            <a:r>
              <a:rPr lang="en-US" b="1" cap="all" dirty="0"/>
              <a:t> PHASES </a:t>
            </a:r>
            <a:r>
              <a:rPr lang="en-US" sz="3600" b="1" cap="all" dirty="0"/>
              <a:t>OF AN </a:t>
            </a:r>
            <a:r>
              <a:rPr lang="en-US" b="1" cap="all" dirty="0"/>
              <a:t>ENGINEERED PROJECT</a:t>
            </a:r>
          </a:p>
        </p:txBody>
      </p:sp>
      <p:sp>
        <p:nvSpPr>
          <p:cNvPr id="7" name="Up Arrow 6"/>
          <p:cNvSpPr/>
          <p:nvPr/>
        </p:nvSpPr>
        <p:spPr>
          <a:xfrm>
            <a:off x="1970112" y="3657600"/>
            <a:ext cx="484632" cy="978408"/>
          </a:xfrm>
          <a:prstGeom prst="up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76400" y="4870704"/>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12" name="Rectangle 11"/>
          <p:cNvSpPr/>
          <p:nvPr/>
        </p:nvSpPr>
        <p:spPr>
          <a:xfrm>
            <a:off x="2493579" y="2987566"/>
            <a:ext cx="3342291" cy="289034"/>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DESIGN PHASE</a:t>
            </a:r>
          </a:p>
        </p:txBody>
      </p:sp>
      <p:sp>
        <p:nvSpPr>
          <p:cNvPr id="14" name="Rectangle 13"/>
          <p:cNvSpPr/>
          <p:nvPr/>
        </p:nvSpPr>
        <p:spPr>
          <a:xfrm>
            <a:off x="6541376" y="2990193"/>
            <a:ext cx="2778673" cy="304800"/>
          </a:xfrm>
          <a:prstGeom prst="rect">
            <a:avLst/>
          </a:prstGeom>
          <a:solidFill>
            <a:schemeClr val="bg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CONSTRUCTION PHASE</a:t>
            </a:r>
          </a:p>
        </p:txBody>
      </p:sp>
      <p:sp>
        <p:nvSpPr>
          <p:cNvPr id="15" name="Rectangle 14"/>
          <p:cNvSpPr/>
          <p:nvPr/>
        </p:nvSpPr>
        <p:spPr>
          <a:xfrm>
            <a:off x="5860254" y="2979683"/>
            <a:ext cx="652219" cy="307427"/>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BID</a:t>
            </a:r>
          </a:p>
        </p:txBody>
      </p:sp>
      <p:sp>
        <p:nvSpPr>
          <p:cNvPr id="2" name="Date Placeholder 1">
            <a:extLst>
              <a:ext uri="{FF2B5EF4-FFF2-40B4-BE49-F238E27FC236}">
                <a16:creationId xmlns:a16="http://schemas.microsoft.com/office/drawing/2014/main" id="{A36D364F-9FA9-4E48-B494-FD70E010A270}"/>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E4E14DBE-86DB-4196-AE57-77DCAE91D5BA}"/>
              </a:ext>
            </a:extLst>
          </p:cNvPr>
          <p:cNvSpPr>
            <a:spLocks noGrp="1"/>
          </p:cNvSpPr>
          <p:nvPr>
            <p:ph type="sldNum" sz="quarter" idx="12"/>
          </p:nvPr>
        </p:nvSpPr>
        <p:spPr/>
        <p:txBody>
          <a:bodyPr/>
          <a:lstStyle/>
          <a:p>
            <a:fld id="{17F8E52E-F725-474A-BC80-8ECD2C330047}" type="slidenum">
              <a:rPr lang="en-US" smtClean="0"/>
              <a:pPr/>
              <a:t>16</a:t>
            </a:fld>
            <a:endParaRPr lang="en-US"/>
          </a:p>
        </p:txBody>
      </p:sp>
      <p:grpSp>
        <p:nvGrpSpPr>
          <p:cNvPr id="18" name="Group 17">
            <a:extLst>
              <a:ext uri="{FF2B5EF4-FFF2-40B4-BE49-F238E27FC236}">
                <a16:creationId xmlns:a16="http://schemas.microsoft.com/office/drawing/2014/main" id="{36170FCB-C1A8-4232-8796-023F7BFC132E}"/>
              </a:ext>
            </a:extLst>
          </p:cNvPr>
          <p:cNvGrpSpPr/>
          <p:nvPr/>
        </p:nvGrpSpPr>
        <p:grpSpPr>
          <a:xfrm>
            <a:off x="5712372" y="3657600"/>
            <a:ext cx="1066800" cy="2279904"/>
            <a:chOff x="5712372" y="3657600"/>
            <a:chExt cx="1066800" cy="2279904"/>
          </a:xfrm>
        </p:grpSpPr>
        <p:sp>
          <p:nvSpPr>
            <p:cNvPr id="16" name="Oval 15">
              <a:extLst>
                <a:ext uri="{FF2B5EF4-FFF2-40B4-BE49-F238E27FC236}">
                  <a16:creationId xmlns:a16="http://schemas.microsoft.com/office/drawing/2014/main" id="{E3047813-05EC-44E1-99B6-AACC4B0A6A91}"/>
                </a:ext>
              </a:extLst>
            </p:cNvPr>
            <p:cNvSpPr/>
            <p:nvPr/>
          </p:nvSpPr>
          <p:spPr>
            <a:xfrm>
              <a:off x="5712372" y="4870704"/>
              <a:ext cx="1066800" cy="10668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FBS</a:t>
              </a:r>
            </a:p>
            <a:p>
              <a:pPr algn="ctr"/>
              <a:r>
                <a:rPr lang="en-US" sz="800" b="1" dirty="0">
                  <a:solidFill>
                    <a:schemeClr val="bg1"/>
                  </a:solidFill>
                  <a:latin typeface="Arial Narrow" panose="020B0606020202030204" pitchFamily="34" charset="0"/>
                </a:rPr>
                <a:t>LOWEST </a:t>
              </a:r>
            </a:p>
            <a:p>
              <a:pPr algn="ctr"/>
              <a:r>
                <a:rPr lang="en-US" sz="1000" b="1" dirty="0">
                  <a:solidFill>
                    <a:schemeClr val="bg1"/>
                  </a:solidFill>
                  <a:latin typeface="Arial Narrow" panose="020B0606020202030204" pitchFamily="34" charset="0"/>
                </a:rPr>
                <a:t>BID</a:t>
              </a:r>
              <a:endParaRPr lang="en-US" sz="800" b="1" dirty="0">
                <a:solidFill>
                  <a:schemeClr val="bg1"/>
                </a:solidFill>
                <a:latin typeface="Arial Narrow" panose="020B0606020202030204" pitchFamily="34" charset="0"/>
              </a:endParaRPr>
            </a:p>
          </p:txBody>
        </p:sp>
        <p:sp>
          <p:nvSpPr>
            <p:cNvPr id="17" name="Up Arrow 9">
              <a:extLst>
                <a:ext uri="{FF2B5EF4-FFF2-40B4-BE49-F238E27FC236}">
                  <a16:creationId xmlns:a16="http://schemas.microsoft.com/office/drawing/2014/main" id="{C1D8303B-38D4-48BF-B65C-1BA53C014F2C}"/>
                </a:ext>
              </a:extLst>
            </p:cNvPr>
            <p:cNvSpPr/>
            <p:nvPr/>
          </p:nvSpPr>
          <p:spPr>
            <a:xfrm>
              <a:off x="6003456" y="3657600"/>
              <a:ext cx="484632" cy="978408"/>
            </a:xfrm>
            <a:prstGeom prst="up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15497BC6-CE14-4448-9241-540C6126559B}"/>
              </a:ext>
            </a:extLst>
          </p:cNvPr>
          <p:cNvSpPr/>
          <p:nvPr/>
        </p:nvSpPr>
        <p:spPr>
          <a:xfrm>
            <a:off x="1371600" y="2514600"/>
            <a:ext cx="4340772" cy="3536951"/>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66A980-907B-4CF1-B14F-97BD753D5BFE}"/>
              </a:ext>
            </a:extLst>
          </p:cNvPr>
          <p:cNvSpPr txBox="1"/>
          <p:nvPr/>
        </p:nvSpPr>
        <p:spPr>
          <a:xfrm>
            <a:off x="1563372" y="6025378"/>
            <a:ext cx="1179828" cy="677108"/>
          </a:xfrm>
          <a:prstGeom prst="rect">
            <a:avLst/>
          </a:prstGeom>
          <a:noFill/>
        </p:spPr>
        <p:txBody>
          <a:bodyPr wrap="square" rtlCol="0">
            <a:spAutoFit/>
          </a:bodyPr>
          <a:lstStyle/>
          <a:p>
            <a:pPr algn="ctr"/>
            <a:r>
              <a:rPr lang="en-US" sz="1400" dirty="0"/>
              <a:t>REQ’D </a:t>
            </a:r>
          </a:p>
          <a:p>
            <a:pPr algn="ctr"/>
            <a:r>
              <a:rPr lang="en-US" sz="1200" dirty="0"/>
              <a:t>FOR </a:t>
            </a:r>
            <a:r>
              <a:rPr lang="en-US" sz="1200" b="1" dirty="0"/>
              <a:t>PUBLIC</a:t>
            </a:r>
            <a:r>
              <a:rPr lang="en-US" sz="1200" dirty="0"/>
              <a:t> WORK</a:t>
            </a:r>
          </a:p>
        </p:txBody>
      </p:sp>
      <p:sp>
        <p:nvSpPr>
          <p:cNvPr id="21" name="TextBox 20">
            <a:extLst>
              <a:ext uri="{FF2B5EF4-FFF2-40B4-BE49-F238E27FC236}">
                <a16:creationId xmlns:a16="http://schemas.microsoft.com/office/drawing/2014/main" id="{8B9C6E72-E585-4EAC-A4B2-9119494A5B4C}"/>
              </a:ext>
            </a:extLst>
          </p:cNvPr>
          <p:cNvSpPr txBox="1"/>
          <p:nvPr/>
        </p:nvSpPr>
        <p:spPr>
          <a:xfrm>
            <a:off x="5655858" y="6059095"/>
            <a:ext cx="1179828" cy="677108"/>
          </a:xfrm>
          <a:prstGeom prst="rect">
            <a:avLst/>
          </a:prstGeom>
          <a:noFill/>
        </p:spPr>
        <p:txBody>
          <a:bodyPr wrap="square" rtlCol="0">
            <a:spAutoFit/>
          </a:bodyPr>
          <a:lstStyle/>
          <a:p>
            <a:pPr algn="ctr"/>
            <a:r>
              <a:rPr lang="en-US" sz="1400" dirty="0"/>
              <a:t>REQ’D </a:t>
            </a:r>
          </a:p>
          <a:p>
            <a:pPr algn="ctr"/>
            <a:r>
              <a:rPr lang="en-US" sz="1200" dirty="0"/>
              <a:t>FOR </a:t>
            </a:r>
            <a:r>
              <a:rPr lang="en-US" sz="1200" b="1" dirty="0"/>
              <a:t>PUBLIC</a:t>
            </a:r>
            <a:r>
              <a:rPr lang="en-US" sz="1200" dirty="0"/>
              <a:t> WORK</a:t>
            </a:r>
          </a:p>
        </p:txBody>
      </p:sp>
    </p:spTree>
    <p:extLst>
      <p:ext uri="{BB962C8B-B14F-4D97-AF65-F5344CB8AC3E}">
        <p14:creationId xmlns:p14="http://schemas.microsoft.com/office/powerpoint/2010/main" val="292864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8C9BA0-5725-4333-B9FC-DE45DB1C6D5A}"/>
              </a:ext>
            </a:extLst>
          </p:cNvPr>
          <p:cNvPicPr>
            <a:picLocks noChangeAspect="1"/>
          </p:cNvPicPr>
          <p:nvPr/>
        </p:nvPicPr>
        <p:blipFill>
          <a:blip r:embed="rId2"/>
          <a:stretch>
            <a:fillRect/>
          </a:stretch>
        </p:blipFill>
        <p:spPr>
          <a:xfrm>
            <a:off x="989053" y="0"/>
            <a:ext cx="10281859" cy="6858000"/>
          </a:xfrm>
          <a:prstGeom prst="rect">
            <a:avLst/>
          </a:prstGeom>
        </p:spPr>
      </p:pic>
      <p:sp>
        <p:nvSpPr>
          <p:cNvPr id="5" name="Slide Number Placeholder 4">
            <a:extLst>
              <a:ext uri="{FF2B5EF4-FFF2-40B4-BE49-F238E27FC236}">
                <a16:creationId xmlns:a16="http://schemas.microsoft.com/office/drawing/2014/main" id="{B0873349-DEB9-468D-A925-9BFE51B30CC9}"/>
              </a:ext>
            </a:extLst>
          </p:cNvPr>
          <p:cNvSpPr>
            <a:spLocks noGrp="1"/>
          </p:cNvSpPr>
          <p:nvPr>
            <p:ph type="sldNum" sz="quarter" idx="12"/>
          </p:nvPr>
        </p:nvSpPr>
        <p:spPr/>
        <p:txBody>
          <a:bodyPr/>
          <a:lstStyle/>
          <a:p>
            <a:fld id="{17F8E52E-F725-474A-BC80-8ECD2C330047}" type="slidenum">
              <a:rPr lang="en-US" smtClean="0">
                <a:solidFill>
                  <a:schemeClr val="bg1"/>
                </a:solidFill>
              </a:rPr>
              <a:pPr/>
              <a:t>17</a:t>
            </a:fld>
            <a:endParaRPr lang="en-US">
              <a:solidFill>
                <a:schemeClr val="bg1"/>
              </a:solidFill>
            </a:endParaRPr>
          </a:p>
        </p:txBody>
      </p:sp>
      <p:sp>
        <p:nvSpPr>
          <p:cNvPr id="7" name="Oval 6">
            <a:extLst>
              <a:ext uri="{FF2B5EF4-FFF2-40B4-BE49-F238E27FC236}">
                <a16:creationId xmlns:a16="http://schemas.microsoft.com/office/drawing/2014/main" id="{B1FF23B6-E110-4F26-A8CF-04F6FE6BD95F}"/>
              </a:ext>
            </a:extLst>
          </p:cNvPr>
          <p:cNvSpPr/>
          <p:nvPr/>
        </p:nvSpPr>
        <p:spPr>
          <a:xfrm>
            <a:off x="91841" y="990600"/>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
        <p:nvSpPr>
          <p:cNvPr id="2" name="TextBox 1">
            <a:extLst>
              <a:ext uri="{FF2B5EF4-FFF2-40B4-BE49-F238E27FC236}">
                <a16:creationId xmlns:a16="http://schemas.microsoft.com/office/drawing/2014/main" id="{E34D8C12-4F44-48EF-BB33-923C70C74D99}"/>
              </a:ext>
            </a:extLst>
          </p:cNvPr>
          <p:cNvSpPr txBox="1"/>
          <p:nvPr/>
        </p:nvSpPr>
        <p:spPr>
          <a:xfrm rot="16200000">
            <a:off x="-1061054" y="3645473"/>
            <a:ext cx="3372590" cy="461665"/>
          </a:xfrm>
          <a:prstGeom prst="rect">
            <a:avLst/>
          </a:prstGeom>
          <a:noFill/>
        </p:spPr>
        <p:txBody>
          <a:bodyPr wrap="none" rtlCol="0">
            <a:spAutoFit/>
          </a:bodyPr>
          <a:lstStyle/>
          <a:p>
            <a:r>
              <a:rPr lang="en-US" sz="2400" b="1" dirty="0">
                <a:solidFill>
                  <a:schemeClr val="bg1"/>
                </a:solidFill>
              </a:rPr>
              <a:t>DESIGN</a:t>
            </a:r>
            <a:r>
              <a:rPr lang="en-US" sz="2400" dirty="0">
                <a:solidFill>
                  <a:schemeClr val="bg1"/>
                </a:solidFill>
              </a:rPr>
              <a:t> TEAM SELECTION</a:t>
            </a:r>
          </a:p>
        </p:txBody>
      </p:sp>
      <p:sp>
        <p:nvSpPr>
          <p:cNvPr id="4" name="Date Placeholder 3">
            <a:extLst>
              <a:ext uri="{FF2B5EF4-FFF2-40B4-BE49-F238E27FC236}">
                <a16:creationId xmlns:a16="http://schemas.microsoft.com/office/drawing/2014/main" id="{4FC34597-427F-49EA-BB1D-418EC5764CD8}"/>
              </a:ext>
            </a:extLst>
          </p:cNvPr>
          <p:cNvSpPr>
            <a:spLocks noGrp="1"/>
          </p:cNvSpPr>
          <p:nvPr>
            <p:ph type="dt" sz="half" idx="10"/>
          </p:nvPr>
        </p:nvSpPr>
        <p:spPr/>
        <p:txBody>
          <a:bodyPr/>
          <a:lstStyle/>
          <a:p>
            <a:r>
              <a:rPr lang="en-US" dirty="0">
                <a:solidFill>
                  <a:schemeClr val="bg1"/>
                </a:solidFill>
              </a:rPr>
              <a:t>CE 4200</a:t>
            </a:r>
          </a:p>
        </p:txBody>
      </p:sp>
      <p:sp>
        <p:nvSpPr>
          <p:cNvPr id="8" name="Oval 7">
            <a:extLst>
              <a:ext uri="{FF2B5EF4-FFF2-40B4-BE49-F238E27FC236}">
                <a16:creationId xmlns:a16="http://schemas.microsoft.com/office/drawing/2014/main" id="{FDBFA813-2B4B-4283-94A6-AF08D5DDFF72}"/>
              </a:ext>
            </a:extLst>
          </p:cNvPr>
          <p:cNvSpPr/>
          <p:nvPr/>
        </p:nvSpPr>
        <p:spPr>
          <a:xfrm>
            <a:off x="11041626" y="5029200"/>
            <a:ext cx="1066800" cy="106680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FBS</a:t>
            </a:r>
          </a:p>
          <a:p>
            <a:pPr algn="ctr"/>
            <a:r>
              <a:rPr lang="en-US" sz="800" b="1" dirty="0">
                <a:solidFill>
                  <a:schemeClr val="bg1"/>
                </a:solidFill>
                <a:latin typeface="Arial Narrow" panose="020B0606020202030204" pitchFamily="34" charset="0"/>
              </a:rPr>
              <a:t>LOWEST </a:t>
            </a:r>
          </a:p>
          <a:p>
            <a:pPr algn="ctr"/>
            <a:r>
              <a:rPr lang="en-US" sz="1000" b="1" dirty="0">
                <a:solidFill>
                  <a:schemeClr val="bg1"/>
                </a:solidFill>
                <a:latin typeface="Arial Narrow" panose="020B0606020202030204" pitchFamily="34" charset="0"/>
              </a:rPr>
              <a:t>BID</a:t>
            </a:r>
            <a:endParaRPr lang="en-US" sz="800" b="1" dirty="0">
              <a:solidFill>
                <a:schemeClr val="bg1"/>
              </a:solidFill>
              <a:latin typeface="Arial Narrow" panose="020B0606020202030204" pitchFamily="34" charset="0"/>
            </a:endParaRPr>
          </a:p>
        </p:txBody>
      </p:sp>
      <p:sp>
        <p:nvSpPr>
          <p:cNvPr id="9" name="TextBox 8">
            <a:extLst>
              <a:ext uri="{FF2B5EF4-FFF2-40B4-BE49-F238E27FC236}">
                <a16:creationId xmlns:a16="http://schemas.microsoft.com/office/drawing/2014/main" id="{968DD37C-CEB4-45EF-BD65-BEF902B06132}"/>
              </a:ext>
            </a:extLst>
          </p:cNvPr>
          <p:cNvSpPr txBox="1"/>
          <p:nvPr/>
        </p:nvSpPr>
        <p:spPr>
          <a:xfrm rot="16200000">
            <a:off x="9751742" y="2719441"/>
            <a:ext cx="3675173" cy="461665"/>
          </a:xfrm>
          <a:prstGeom prst="rect">
            <a:avLst/>
          </a:prstGeom>
          <a:noFill/>
        </p:spPr>
        <p:txBody>
          <a:bodyPr wrap="none" rtlCol="0">
            <a:spAutoFit/>
          </a:bodyPr>
          <a:lstStyle/>
          <a:p>
            <a:r>
              <a:rPr lang="en-US" sz="2400" b="1" dirty="0">
                <a:solidFill>
                  <a:schemeClr val="bg1"/>
                </a:solidFill>
              </a:rPr>
              <a:t>CONSTRUCTION</a:t>
            </a:r>
            <a:r>
              <a:rPr lang="en-US" sz="2400" dirty="0">
                <a:solidFill>
                  <a:schemeClr val="bg1"/>
                </a:solidFill>
              </a:rPr>
              <a:t> CONTRACT</a:t>
            </a:r>
          </a:p>
        </p:txBody>
      </p:sp>
    </p:spTree>
    <p:extLst>
      <p:ext uri="{BB962C8B-B14F-4D97-AF65-F5344CB8AC3E}">
        <p14:creationId xmlns:p14="http://schemas.microsoft.com/office/powerpoint/2010/main" val="1001927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CONTEXT</a:t>
            </a:r>
          </a:p>
        </p:txBody>
      </p:sp>
      <p:sp>
        <p:nvSpPr>
          <p:cNvPr id="5" name="Text Placeholder 4"/>
          <p:cNvSpPr>
            <a:spLocks noGrp="1"/>
          </p:cNvSpPr>
          <p:nvPr>
            <p:ph type="body" idx="1"/>
          </p:nvPr>
        </p:nvSpPr>
        <p:spPr/>
        <p:txBody>
          <a:bodyPr>
            <a:normAutofit fontScale="85000" lnSpcReduction="10000"/>
          </a:bodyPr>
          <a:lstStyle/>
          <a:p>
            <a:r>
              <a:rPr lang="en-US" sz="6000" b="1" dirty="0">
                <a:solidFill>
                  <a:schemeClr val="tx1"/>
                </a:solidFill>
              </a:rPr>
              <a:t>QUALIFICATIONS BASED SELECTION</a:t>
            </a:r>
          </a:p>
          <a:p>
            <a:r>
              <a:rPr lang="en-US" b="1" dirty="0">
                <a:solidFill>
                  <a:schemeClr val="tx1"/>
                </a:solidFill>
              </a:rPr>
              <a:t>Professional Engineering Practice Issues</a:t>
            </a:r>
            <a:endParaRPr lang="en-US" dirty="0">
              <a:solidFill>
                <a:schemeClr val="tx1"/>
              </a:solidFill>
            </a:endParaRPr>
          </a:p>
        </p:txBody>
      </p:sp>
      <p:sp>
        <p:nvSpPr>
          <p:cNvPr id="2" name="Date Placeholder 1">
            <a:extLst>
              <a:ext uri="{FF2B5EF4-FFF2-40B4-BE49-F238E27FC236}">
                <a16:creationId xmlns:a16="http://schemas.microsoft.com/office/drawing/2014/main" id="{38649F8A-F3D5-42E2-8AE6-D44B5D43D446}"/>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8C88C834-19CC-4E22-B3F4-80BA3CBF4B9E}"/>
              </a:ext>
            </a:extLst>
          </p:cNvPr>
          <p:cNvSpPr>
            <a:spLocks noGrp="1"/>
          </p:cNvSpPr>
          <p:nvPr>
            <p:ph type="sldNum" sz="quarter" idx="12"/>
          </p:nvPr>
        </p:nvSpPr>
        <p:spPr/>
        <p:txBody>
          <a:bodyPr/>
          <a:lstStyle/>
          <a:p>
            <a:fld id="{17F8E52E-F725-474A-BC80-8ECD2C330047}"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B77CD8-47CF-426A-9418-9E050A89D3C8}"/>
              </a:ext>
            </a:extLst>
          </p:cNvPr>
          <p:cNvSpPr>
            <a:spLocks noGrp="1"/>
          </p:cNvSpPr>
          <p:nvPr>
            <p:ph type="title"/>
          </p:nvPr>
        </p:nvSpPr>
        <p:spPr/>
        <p:txBody>
          <a:bodyPr/>
          <a:lstStyle/>
          <a:p>
            <a:r>
              <a:rPr lang="en-US" sz="4000" dirty="0"/>
              <a:t>CEBOK3 Topic 20</a:t>
            </a:r>
          </a:p>
        </p:txBody>
      </p:sp>
      <p:sp>
        <p:nvSpPr>
          <p:cNvPr id="2" name="Date Placeholder 1">
            <a:extLst>
              <a:ext uri="{FF2B5EF4-FFF2-40B4-BE49-F238E27FC236}">
                <a16:creationId xmlns:a16="http://schemas.microsoft.com/office/drawing/2014/main" id="{1741B598-A2AE-417B-8BF6-CCBC63E0D43F}"/>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D3092BD3-FE9D-45D3-B762-834336E3CE1E}"/>
              </a:ext>
            </a:extLst>
          </p:cNvPr>
          <p:cNvSpPr>
            <a:spLocks noGrp="1"/>
          </p:cNvSpPr>
          <p:nvPr>
            <p:ph type="sldNum" sz="quarter" idx="12"/>
          </p:nvPr>
        </p:nvSpPr>
        <p:spPr/>
        <p:txBody>
          <a:bodyPr/>
          <a:lstStyle/>
          <a:p>
            <a:fld id="{812503AB-C85E-4FF3-972C-1753506AFABE}" type="slidenum">
              <a:rPr lang="en-US" smtClean="0"/>
              <a:pPr/>
              <a:t>19</a:t>
            </a:fld>
            <a:endParaRPr lang="en-US"/>
          </a:p>
        </p:txBody>
      </p:sp>
      <p:pic>
        <p:nvPicPr>
          <p:cNvPr id="6" name="Picture 5">
            <a:extLst>
              <a:ext uri="{FF2B5EF4-FFF2-40B4-BE49-F238E27FC236}">
                <a16:creationId xmlns:a16="http://schemas.microsoft.com/office/drawing/2014/main" id="{9B3804B0-E9DF-4176-A0AA-6CD3D9E4A959}"/>
              </a:ext>
            </a:extLst>
          </p:cNvPr>
          <p:cNvPicPr>
            <a:picLocks noChangeAspect="1"/>
          </p:cNvPicPr>
          <p:nvPr/>
        </p:nvPicPr>
        <p:blipFill>
          <a:blip r:embed="rId2"/>
          <a:stretch>
            <a:fillRect/>
          </a:stretch>
        </p:blipFill>
        <p:spPr>
          <a:xfrm>
            <a:off x="6796764" y="1554480"/>
            <a:ext cx="3185437" cy="4572000"/>
          </a:xfrm>
          <a:prstGeom prst="rect">
            <a:avLst/>
          </a:prstGeom>
        </p:spPr>
      </p:pic>
      <p:sp>
        <p:nvSpPr>
          <p:cNvPr id="7" name="Rectangle 6">
            <a:extLst>
              <a:ext uri="{FF2B5EF4-FFF2-40B4-BE49-F238E27FC236}">
                <a16:creationId xmlns:a16="http://schemas.microsoft.com/office/drawing/2014/main" id="{900D6677-26DD-459D-B4AD-28C368B282B0}"/>
              </a:ext>
            </a:extLst>
          </p:cNvPr>
          <p:cNvSpPr/>
          <p:nvPr/>
        </p:nvSpPr>
        <p:spPr>
          <a:xfrm>
            <a:off x="2453364" y="2057400"/>
            <a:ext cx="3718837" cy="3046988"/>
          </a:xfrm>
          <a:prstGeom prst="rect">
            <a:avLst/>
          </a:prstGeom>
        </p:spPr>
        <p:txBody>
          <a:bodyPr wrap="square">
            <a:spAutoFit/>
          </a:bodyPr>
          <a:lstStyle/>
          <a:p>
            <a:r>
              <a:rPr lang="en-US" sz="3600" dirty="0"/>
              <a:t>“Professional Responsibilities” </a:t>
            </a:r>
          </a:p>
          <a:p>
            <a:pPr marL="571500" indent="-571500">
              <a:buFont typeface="Arial" panose="020B0604020202020204" pitchFamily="34" charset="0"/>
              <a:buChar char="•"/>
            </a:pPr>
            <a:r>
              <a:rPr lang="en-US" sz="2800" dirty="0"/>
              <a:t>The “Professional” outcomes</a:t>
            </a:r>
          </a:p>
          <a:p>
            <a:pPr marL="571500" indent="-571500">
              <a:buFont typeface="Arial" panose="020B0604020202020204" pitchFamily="34" charset="0"/>
              <a:buChar char="•"/>
            </a:pPr>
            <a:r>
              <a:rPr lang="en-US" sz="2800" dirty="0"/>
              <a:t>pp. 57-60</a:t>
            </a:r>
          </a:p>
          <a:p>
            <a:pPr marL="571500" indent="-571500">
              <a:buFont typeface="Arial" panose="020B0604020202020204" pitchFamily="34" charset="0"/>
              <a:buChar char="•"/>
            </a:pPr>
            <a:endParaRPr lang="en-US" sz="3600" dirty="0"/>
          </a:p>
        </p:txBody>
      </p:sp>
    </p:spTree>
    <p:extLst>
      <p:ext uri="{BB962C8B-B14F-4D97-AF65-F5344CB8AC3E}">
        <p14:creationId xmlns:p14="http://schemas.microsoft.com/office/powerpoint/2010/main" val="352157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VOCABULARY</a:t>
            </a:r>
          </a:p>
        </p:txBody>
      </p:sp>
      <p:sp>
        <p:nvSpPr>
          <p:cNvPr id="5" name="Text Placeholder 4"/>
          <p:cNvSpPr>
            <a:spLocks noGrp="1"/>
          </p:cNvSpPr>
          <p:nvPr>
            <p:ph type="body" idx="1"/>
          </p:nvPr>
        </p:nvSpPr>
        <p:spPr/>
        <p:txBody>
          <a:bodyPr>
            <a:normAutofit fontScale="85000" lnSpcReduction="10000"/>
          </a:bodyPr>
          <a:lstStyle/>
          <a:p>
            <a:r>
              <a:rPr lang="en-US" sz="6000" b="1" dirty="0">
                <a:solidFill>
                  <a:schemeClr val="tx1"/>
                </a:solidFill>
              </a:rPr>
              <a:t>QUALIFICATIONS BASED SELECTION</a:t>
            </a:r>
          </a:p>
          <a:p>
            <a:r>
              <a:rPr lang="en-US" b="1" dirty="0">
                <a:solidFill>
                  <a:schemeClr val="tx1"/>
                </a:solidFill>
              </a:rPr>
              <a:t>Professional Engineering Practice Issues</a:t>
            </a:r>
            <a:endParaRPr lang="en-US" dirty="0">
              <a:solidFill>
                <a:schemeClr val="tx1"/>
              </a:solidFill>
            </a:endParaRPr>
          </a:p>
        </p:txBody>
      </p:sp>
      <p:sp>
        <p:nvSpPr>
          <p:cNvPr id="2" name="Date Placeholder 1">
            <a:extLst>
              <a:ext uri="{FF2B5EF4-FFF2-40B4-BE49-F238E27FC236}">
                <a16:creationId xmlns:a16="http://schemas.microsoft.com/office/drawing/2014/main" id="{84F07277-7744-447C-8AEC-B177A26A9549}"/>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1BBB7B55-C581-4BFC-96CA-225F34558CA4}"/>
              </a:ext>
            </a:extLst>
          </p:cNvPr>
          <p:cNvSpPr>
            <a:spLocks noGrp="1"/>
          </p:cNvSpPr>
          <p:nvPr>
            <p:ph type="sldNum" sz="quarter" idx="12"/>
          </p:nvPr>
        </p:nvSpPr>
        <p:spPr/>
        <p:txBody>
          <a:bodyPr/>
          <a:lstStyle/>
          <a:p>
            <a:fld id="{17F8E52E-F725-474A-BC80-8ECD2C330047}" type="slidenum">
              <a:rPr lang="en-US" smtClean="0"/>
              <a:pPr/>
              <a:t>2</a:t>
            </a:fld>
            <a:endParaRPr lang="en-US"/>
          </a:p>
        </p:txBody>
      </p:sp>
    </p:spTree>
    <p:extLst>
      <p:ext uri="{BB962C8B-B14F-4D97-AF65-F5344CB8AC3E}">
        <p14:creationId xmlns:p14="http://schemas.microsoft.com/office/powerpoint/2010/main" val="2366417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1B598-A2AE-417B-8BF6-CCBC63E0D43F}"/>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D3092BD3-FE9D-45D3-B762-834336E3CE1E}"/>
              </a:ext>
            </a:extLst>
          </p:cNvPr>
          <p:cNvSpPr>
            <a:spLocks noGrp="1"/>
          </p:cNvSpPr>
          <p:nvPr>
            <p:ph type="sldNum" sz="quarter" idx="12"/>
          </p:nvPr>
        </p:nvSpPr>
        <p:spPr/>
        <p:txBody>
          <a:bodyPr/>
          <a:lstStyle/>
          <a:p>
            <a:fld id="{812503AB-C85E-4FF3-972C-1753506AFABE}" type="slidenum">
              <a:rPr lang="en-US" smtClean="0"/>
              <a:pPr/>
              <a:t>20</a:t>
            </a:fld>
            <a:endParaRPr lang="en-US"/>
          </a:p>
        </p:txBody>
      </p:sp>
      <p:pic>
        <p:nvPicPr>
          <p:cNvPr id="9" name="Picture 8">
            <a:extLst>
              <a:ext uri="{FF2B5EF4-FFF2-40B4-BE49-F238E27FC236}">
                <a16:creationId xmlns:a16="http://schemas.microsoft.com/office/drawing/2014/main" id="{5D2E729E-99F6-4CA3-9314-8F33414F5D71}"/>
              </a:ext>
            </a:extLst>
          </p:cNvPr>
          <p:cNvPicPr>
            <a:picLocks noChangeAspect="1"/>
          </p:cNvPicPr>
          <p:nvPr/>
        </p:nvPicPr>
        <p:blipFill>
          <a:blip r:embed="rId2"/>
          <a:stretch>
            <a:fillRect/>
          </a:stretch>
        </p:blipFill>
        <p:spPr>
          <a:xfrm>
            <a:off x="2971800" y="152400"/>
            <a:ext cx="6631102" cy="6400800"/>
          </a:xfrm>
          <a:prstGeom prst="rect">
            <a:avLst/>
          </a:prstGeom>
          <a:solidFill>
            <a:srgbClr val="FFFFFF"/>
          </a:solidFill>
        </p:spPr>
      </p:pic>
      <p:sp>
        <p:nvSpPr>
          <p:cNvPr id="4" name="Rectangle 3">
            <a:extLst>
              <a:ext uri="{FF2B5EF4-FFF2-40B4-BE49-F238E27FC236}">
                <a16:creationId xmlns:a16="http://schemas.microsoft.com/office/drawing/2014/main" id="{09743E0D-A98C-4523-8F4B-761108FC7C3E}"/>
              </a:ext>
            </a:extLst>
          </p:cNvPr>
          <p:cNvSpPr/>
          <p:nvPr/>
        </p:nvSpPr>
        <p:spPr>
          <a:xfrm>
            <a:off x="6172200" y="1366134"/>
            <a:ext cx="1600200" cy="1524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E70606-47B4-426C-9B87-CC3DD71EC907}"/>
              </a:ext>
            </a:extLst>
          </p:cNvPr>
          <p:cNvSpPr/>
          <p:nvPr/>
        </p:nvSpPr>
        <p:spPr>
          <a:xfrm>
            <a:off x="6143766" y="2133600"/>
            <a:ext cx="1600199" cy="1524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696ABE-96A7-4BC3-91E8-8DBA9BD1B796}"/>
              </a:ext>
            </a:extLst>
          </p:cNvPr>
          <p:cNvSpPr txBox="1"/>
          <p:nvPr/>
        </p:nvSpPr>
        <p:spPr>
          <a:xfrm rot="16200000">
            <a:off x="-636504" y="2705725"/>
            <a:ext cx="4193969" cy="1446550"/>
          </a:xfrm>
          <a:prstGeom prst="rect">
            <a:avLst/>
          </a:prstGeom>
          <a:noFill/>
        </p:spPr>
        <p:txBody>
          <a:bodyPr wrap="none" rtlCol="0">
            <a:spAutoFit/>
          </a:bodyPr>
          <a:lstStyle/>
          <a:p>
            <a:r>
              <a:rPr lang="en-US" sz="4400" b="1" dirty="0"/>
              <a:t>A PROFESSIONAL</a:t>
            </a:r>
          </a:p>
          <a:p>
            <a:r>
              <a:rPr lang="en-US" sz="4400" b="1" dirty="0"/>
              <a:t> RESPONSIBILTY</a:t>
            </a:r>
          </a:p>
        </p:txBody>
      </p:sp>
    </p:spTree>
    <p:extLst>
      <p:ext uri="{BB962C8B-B14F-4D97-AF65-F5344CB8AC3E}">
        <p14:creationId xmlns:p14="http://schemas.microsoft.com/office/powerpoint/2010/main" val="330647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2A1CD-5386-4B75-889F-3C61BDE80733}"/>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429D9C25-3321-44B8-8A51-2169999131C4}"/>
              </a:ext>
            </a:extLst>
          </p:cNvPr>
          <p:cNvSpPr>
            <a:spLocks noGrp="1"/>
          </p:cNvSpPr>
          <p:nvPr>
            <p:ph type="sldNum" sz="quarter" idx="12"/>
          </p:nvPr>
        </p:nvSpPr>
        <p:spPr/>
        <p:txBody>
          <a:bodyPr/>
          <a:lstStyle/>
          <a:p>
            <a:fld id="{812503AB-C85E-4FF3-972C-1753506AFABE}" type="slidenum">
              <a:rPr lang="en-US" smtClean="0"/>
              <a:pPr/>
              <a:t>21</a:t>
            </a:fld>
            <a:endParaRPr lang="en-US"/>
          </a:p>
        </p:txBody>
      </p:sp>
      <p:pic>
        <p:nvPicPr>
          <p:cNvPr id="4" name="Picture 3">
            <a:extLst>
              <a:ext uri="{FF2B5EF4-FFF2-40B4-BE49-F238E27FC236}">
                <a16:creationId xmlns:a16="http://schemas.microsoft.com/office/drawing/2014/main" id="{C96DA584-AAAD-44E6-AD92-82CD3B5B5195}"/>
              </a:ext>
            </a:extLst>
          </p:cNvPr>
          <p:cNvPicPr>
            <a:picLocks noChangeAspect="1"/>
          </p:cNvPicPr>
          <p:nvPr/>
        </p:nvPicPr>
        <p:blipFill>
          <a:blip r:embed="rId2"/>
          <a:stretch>
            <a:fillRect/>
          </a:stretch>
        </p:blipFill>
        <p:spPr>
          <a:xfrm>
            <a:off x="2781300" y="684831"/>
            <a:ext cx="6629400" cy="5488339"/>
          </a:xfrm>
          <a:prstGeom prst="rect">
            <a:avLst/>
          </a:prstGeom>
        </p:spPr>
      </p:pic>
      <p:sp>
        <p:nvSpPr>
          <p:cNvPr id="6" name="Rectangle 5">
            <a:extLst>
              <a:ext uri="{FF2B5EF4-FFF2-40B4-BE49-F238E27FC236}">
                <a16:creationId xmlns:a16="http://schemas.microsoft.com/office/drawing/2014/main" id="{5B44C533-5A5A-43F3-BDCB-5DEBE2820BCC}"/>
              </a:ext>
            </a:extLst>
          </p:cNvPr>
          <p:cNvSpPr/>
          <p:nvPr/>
        </p:nvSpPr>
        <p:spPr>
          <a:xfrm>
            <a:off x="6248400" y="1600200"/>
            <a:ext cx="1600200" cy="1524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61B0B-F822-4F59-8EA9-4171064CE091}"/>
              </a:ext>
            </a:extLst>
          </p:cNvPr>
          <p:cNvSpPr/>
          <p:nvPr/>
        </p:nvSpPr>
        <p:spPr>
          <a:xfrm>
            <a:off x="6001603" y="2451131"/>
            <a:ext cx="1600200" cy="152400"/>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653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CE 4200</a:t>
            </a:r>
          </a:p>
        </p:txBody>
      </p:sp>
      <p:sp>
        <p:nvSpPr>
          <p:cNvPr id="5" name="Slide Number Placeholder 4"/>
          <p:cNvSpPr>
            <a:spLocks noGrp="1"/>
          </p:cNvSpPr>
          <p:nvPr>
            <p:ph type="sldNum" sz="quarter" idx="12"/>
          </p:nvPr>
        </p:nvSpPr>
        <p:spPr/>
        <p:txBody>
          <a:bodyPr/>
          <a:lstStyle/>
          <a:p>
            <a:fld id="{381683CC-5CDD-4213-AEE0-141D0D22A459}" type="slidenum">
              <a:rPr lang="en-US" smtClean="0"/>
              <a:pPr/>
              <a:t>22</a:t>
            </a:fld>
            <a:endParaRPr lang="en-US"/>
          </a:p>
        </p:txBody>
      </p:sp>
      <p:pic>
        <p:nvPicPr>
          <p:cNvPr id="3" name="Picture 2">
            <a:extLst>
              <a:ext uri="{FF2B5EF4-FFF2-40B4-BE49-F238E27FC236}">
                <a16:creationId xmlns:a16="http://schemas.microsoft.com/office/drawing/2014/main" id="{498DEDD9-4439-45D8-B6FA-EA3BFF725006}"/>
              </a:ext>
            </a:extLst>
          </p:cNvPr>
          <p:cNvPicPr>
            <a:picLocks noChangeAspect="1"/>
          </p:cNvPicPr>
          <p:nvPr/>
        </p:nvPicPr>
        <p:blipFill>
          <a:blip r:embed="rId2"/>
          <a:stretch>
            <a:fillRect/>
          </a:stretch>
        </p:blipFill>
        <p:spPr>
          <a:xfrm rot="20303647">
            <a:off x="2216468" y="-447115"/>
            <a:ext cx="7772400" cy="10079275"/>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572AEE0B-177D-4874-9B99-0EC56AF09637}"/>
              </a:ext>
            </a:extLst>
          </p:cNvPr>
          <p:cNvSpPr txBox="1"/>
          <p:nvPr/>
        </p:nvSpPr>
        <p:spPr>
          <a:xfrm rot="16200000">
            <a:off x="9579758" y="2993242"/>
            <a:ext cx="3555525" cy="769441"/>
          </a:xfrm>
          <a:prstGeom prst="rect">
            <a:avLst/>
          </a:prstGeom>
          <a:noFill/>
        </p:spPr>
        <p:txBody>
          <a:bodyPr wrap="none" rtlCol="0">
            <a:spAutoFit/>
          </a:bodyPr>
          <a:lstStyle/>
          <a:p>
            <a:r>
              <a:rPr lang="en-US" sz="4400" b="1" dirty="0"/>
              <a:t>A LEGAL ISSUE</a:t>
            </a:r>
          </a:p>
        </p:txBody>
      </p:sp>
    </p:spTree>
    <p:extLst>
      <p:ext uri="{BB962C8B-B14F-4D97-AF65-F5344CB8AC3E}">
        <p14:creationId xmlns:p14="http://schemas.microsoft.com/office/powerpoint/2010/main" val="3826436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1E4FD2-982B-4569-953D-93C89C1D99E7}"/>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6F5BA56D-33E9-40A3-BA93-80A8B781A343}"/>
              </a:ext>
            </a:extLst>
          </p:cNvPr>
          <p:cNvSpPr>
            <a:spLocks noGrp="1"/>
          </p:cNvSpPr>
          <p:nvPr>
            <p:ph type="sldNum" sz="quarter" idx="12"/>
          </p:nvPr>
        </p:nvSpPr>
        <p:spPr/>
        <p:txBody>
          <a:bodyPr/>
          <a:lstStyle/>
          <a:p>
            <a:fld id="{17F8E52E-F725-474A-BC80-8ECD2C330047}" type="slidenum">
              <a:rPr lang="en-US" smtClean="0"/>
              <a:pPr/>
              <a:t>23</a:t>
            </a:fld>
            <a:endParaRPr lang="en-US"/>
          </a:p>
        </p:txBody>
      </p:sp>
      <p:grpSp>
        <p:nvGrpSpPr>
          <p:cNvPr id="10" name="Group 9">
            <a:extLst>
              <a:ext uri="{FF2B5EF4-FFF2-40B4-BE49-F238E27FC236}">
                <a16:creationId xmlns:a16="http://schemas.microsoft.com/office/drawing/2014/main" id="{A9EC4DA7-66A7-4847-910B-8D3194F85DC8}"/>
              </a:ext>
            </a:extLst>
          </p:cNvPr>
          <p:cNvGrpSpPr>
            <a:grpSpLocks noChangeAspect="1"/>
          </p:cNvGrpSpPr>
          <p:nvPr/>
        </p:nvGrpSpPr>
        <p:grpSpPr>
          <a:xfrm>
            <a:off x="1447800" y="228600"/>
            <a:ext cx="9514260" cy="6400800"/>
            <a:chOff x="2209800" y="302079"/>
            <a:chExt cx="7772400" cy="5228949"/>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6E3EFAF0-2331-4C22-A628-115F012FD3FB}"/>
                </a:ext>
              </a:extLst>
            </p:cNvPr>
            <p:cNvPicPr>
              <a:picLocks noChangeAspect="1"/>
            </p:cNvPicPr>
            <p:nvPr/>
          </p:nvPicPr>
          <p:blipFill rotWithShape="1">
            <a:blip r:embed="rId2"/>
            <a:srcRect t="12078"/>
            <a:stretch/>
          </p:blipFill>
          <p:spPr>
            <a:xfrm>
              <a:off x="2209800" y="2062113"/>
              <a:ext cx="7772400" cy="3468915"/>
            </a:xfrm>
            <a:prstGeom prst="rect">
              <a:avLst/>
            </a:prstGeom>
          </p:spPr>
        </p:pic>
        <p:pic>
          <p:nvPicPr>
            <p:cNvPr id="8" name="Picture 7">
              <a:extLst>
                <a:ext uri="{FF2B5EF4-FFF2-40B4-BE49-F238E27FC236}">
                  <a16:creationId xmlns:a16="http://schemas.microsoft.com/office/drawing/2014/main" id="{95428EC4-BB5D-43EB-AB73-134054445DFC}"/>
                </a:ext>
              </a:extLst>
            </p:cNvPr>
            <p:cNvPicPr>
              <a:picLocks noChangeAspect="1"/>
            </p:cNvPicPr>
            <p:nvPr/>
          </p:nvPicPr>
          <p:blipFill rotWithShape="1">
            <a:blip r:embed="rId3"/>
            <a:srcRect l="5882" b="21672"/>
            <a:stretch/>
          </p:blipFill>
          <p:spPr>
            <a:xfrm>
              <a:off x="2209800" y="302079"/>
              <a:ext cx="7315200" cy="1757313"/>
            </a:xfrm>
            <a:prstGeom prst="rect">
              <a:avLst/>
            </a:prstGeom>
          </p:spPr>
        </p:pic>
        <p:sp>
          <p:nvSpPr>
            <p:cNvPr id="9" name="Rectangle 8">
              <a:extLst>
                <a:ext uri="{FF2B5EF4-FFF2-40B4-BE49-F238E27FC236}">
                  <a16:creationId xmlns:a16="http://schemas.microsoft.com/office/drawing/2014/main" id="{642CB251-D3BA-4123-9952-48006C2CE80E}"/>
                </a:ext>
              </a:extLst>
            </p:cNvPr>
            <p:cNvSpPr/>
            <p:nvPr/>
          </p:nvSpPr>
          <p:spPr>
            <a:xfrm>
              <a:off x="9220200" y="302079"/>
              <a:ext cx="762000" cy="1757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188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5058" y="1853372"/>
            <a:ext cx="8686800" cy="286378"/>
          </a:xfrm>
          <a:prstGeom prst="rect">
            <a:avLst/>
          </a:prstGeom>
        </p:spPr>
      </p:pic>
      <p:pic>
        <p:nvPicPr>
          <p:cNvPr id="4" name="Picture 3"/>
          <p:cNvPicPr>
            <a:picLocks noChangeAspect="1"/>
          </p:cNvPicPr>
          <p:nvPr/>
        </p:nvPicPr>
        <p:blipFill>
          <a:blip r:embed="rId3"/>
          <a:stretch>
            <a:fillRect/>
          </a:stretch>
        </p:blipFill>
        <p:spPr>
          <a:xfrm>
            <a:off x="1752600" y="1447800"/>
            <a:ext cx="8686800" cy="422086"/>
          </a:xfrm>
          <a:prstGeom prst="rect">
            <a:avLst/>
          </a:prstGeom>
        </p:spPr>
      </p:pic>
      <p:sp>
        <p:nvSpPr>
          <p:cNvPr id="2" name="Date Placeholder 1">
            <a:extLst>
              <a:ext uri="{FF2B5EF4-FFF2-40B4-BE49-F238E27FC236}">
                <a16:creationId xmlns:a16="http://schemas.microsoft.com/office/drawing/2014/main" id="{C04848ED-B170-4A3C-AD4C-F5E281E07081}"/>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319EC440-C33D-47B7-B2FF-69657022A4B5}"/>
              </a:ext>
            </a:extLst>
          </p:cNvPr>
          <p:cNvSpPr>
            <a:spLocks noGrp="1"/>
          </p:cNvSpPr>
          <p:nvPr>
            <p:ph type="sldNum" sz="quarter" idx="12"/>
          </p:nvPr>
        </p:nvSpPr>
        <p:spPr/>
        <p:txBody>
          <a:bodyPr/>
          <a:lstStyle/>
          <a:p>
            <a:fld id="{17F8E52E-F725-474A-BC80-8ECD2C330047}" type="slidenum">
              <a:rPr lang="en-US" smtClean="0"/>
              <a:pPr/>
              <a:t>24</a:t>
            </a:fld>
            <a:endParaRPr lang="en-US"/>
          </a:p>
        </p:txBody>
      </p:sp>
      <p:pic>
        <p:nvPicPr>
          <p:cNvPr id="8" name="Picture 7">
            <a:extLst>
              <a:ext uri="{FF2B5EF4-FFF2-40B4-BE49-F238E27FC236}">
                <a16:creationId xmlns:a16="http://schemas.microsoft.com/office/drawing/2014/main" id="{C28B9BBF-CD61-4727-B1AC-E4C597ADD71D}"/>
              </a:ext>
            </a:extLst>
          </p:cNvPr>
          <p:cNvPicPr>
            <a:picLocks noChangeAspect="1"/>
          </p:cNvPicPr>
          <p:nvPr/>
        </p:nvPicPr>
        <p:blipFill>
          <a:blip r:embed="rId4"/>
          <a:stretch>
            <a:fillRect/>
          </a:stretch>
        </p:blipFill>
        <p:spPr>
          <a:xfrm>
            <a:off x="1743619" y="2295666"/>
            <a:ext cx="8704762" cy="2266667"/>
          </a:xfrm>
          <a:prstGeom prst="rect">
            <a:avLst/>
          </a:prstGeom>
        </p:spPr>
      </p:pic>
    </p:spTree>
    <p:extLst>
      <p:ext uri="{BB962C8B-B14F-4D97-AF65-F5344CB8AC3E}">
        <p14:creationId xmlns:p14="http://schemas.microsoft.com/office/powerpoint/2010/main" val="116973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ENFORCEMENT PROCEEDINGS</a:t>
            </a:r>
            <a:br>
              <a:rPr lang="en-US" dirty="0"/>
            </a:br>
            <a:r>
              <a:rPr lang="en-US" sz="2700" dirty="0"/>
              <a:t>SANCTIONS AND PENALTIES</a:t>
            </a:r>
          </a:p>
        </p:txBody>
      </p:sp>
      <p:grpSp>
        <p:nvGrpSpPr>
          <p:cNvPr id="13" name="Group 12"/>
          <p:cNvGrpSpPr/>
          <p:nvPr/>
        </p:nvGrpSpPr>
        <p:grpSpPr>
          <a:xfrm>
            <a:off x="1960180" y="1981200"/>
            <a:ext cx="8250621" cy="3154482"/>
            <a:chOff x="640801" y="2209051"/>
            <a:chExt cx="8250621" cy="3154482"/>
          </a:xfrm>
        </p:grpSpPr>
        <p:pic>
          <p:nvPicPr>
            <p:cNvPr id="5" name="Picture 4"/>
            <p:cNvPicPr>
              <a:picLocks noChangeAspect="1"/>
            </p:cNvPicPr>
            <p:nvPr/>
          </p:nvPicPr>
          <p:blipFill>
            <a:blip r:embed="rId2"/>
            <a:stretch>
              <a:fillRect/>
            </a:stretch>
          </p:blipFill>
          <p:spPr>
            <a:xfrm>
              <a:off x="661822" y="3591414"/>
              <a:ext cx="8229600" cy="417443"/>
            </a:xfrm>
            <a:prstGeom prst="rect">
              <a:avLst/>
            </a:prstGeom>
          </p:spPr>
        </p:pic>
        <p:pic>
          <p:nvPicPr>
            <p:cNvPr id="6" name="Picture 5"/>
            <p:cNvPicPr>
              <a:picLocks noChangeAspect="1"/>
            </p:cNvPicPr>
            <p:nvPr/>
          </p:nvPicPr>
          <p:blipFill>
            <a:blip r:embed="rId3"/>
            <a:stretch>
              <a:fillRect/>
            </a:stretch>
          </p:blipFill>
          <p:spPr>
            <a:xfrm>
              <a:off x="648684" y="2209051"/>
              <a:ext cx="8229600" cy="766238"/>
            </a:xfrm>
            <a:prstGeom prst="rect">
              <a:avLst/>
            </a:prstGeom>
          </p:spPr>
        </p:pic>
        <p:pic>
          <p:nvPicPr>
            <p:cNvPr id="7" name="Picture 6"/>
            <p:cNvPicPr>
              <a:picLocks noChangeAspect="1"/>
            </p:cNvPicPr>
            <p:nvPr/>
          </p:nvPicPr>
          <p:blipFill>
            <a:blip r:embed="rId4"/>
            <a:stretch>
              <a:fillRect/>
            </a:stretch>
          </p:blipFill>
          <p:spPr>
            <a:xfrm>
              <a:off x="643429" y="2895600"/>
              <a:ext cx="8229600" cy="407997"/>
            </a:xfrm>
            <a:prstGeom prst="rect">
              <a:avLst/>
            </a:prstGeom>
          </p:spPr>
        </p:pic>
        <p:pic>
          <p:nvPicPr>
            <p:cNvPr id="8" name="Picture 7"/>
            <p:cNvPicPr>
              <a:picLocks noChangeAspect="1"/>
            </p:cNvPicPr>
            <p:nvPr/>
          </p:nvPicPr>
          <p:blipFill>
            <a:blip r:embed="rId5"/>
            <a:stretch>
              <a:fillRect/>
            </a:stretch>
          </p:blipFill>
          <p:spPr>
            <a:xfrm>
              <a:off x="643429" y="3238457"/>
              <a:ext cx="8229600" cy="407504"/>
            </a:xfrm>
            <a:prstGeom prst="rect">
              <a:avLst/>
            </a:prstGeom>
          </p:spPr>
        </p:pic>
        <p:pic>
          <p:nvPicPr>
            <p:cNvPr id="9" name="Picture 8"/>
            <p:cNvPicPr>
              <a:picLocks noChangeAspect="1"/>
            </p:cNvPicPr>
            <p:nvPr/>
          </p:nvPicPr>
          <p:blipFill>
            <a:blip r:embed="rId6"/>
            <a:stretch>
              <a:fillRect/>
            </a:stretch>
          </p:blipFill>
          <p:spPr>
            <a:xfrm>
              <a:off x="640801" y="3978135"/>
              <a:ext cx="8229600" cy="567902"/>
            </a:xfrm>
            <a:prstGeom prst="rect">
              <a:avLst/>
            </a:prstGeom>
          </p:spPr>
        </p:pic>
        <p:pic>
          <p:nvPicPr>
            <p:cNvPr id="10" name="Picture 9"/>
            <p:cNvPicPr>
              <a:picLocks noChangeAspect="1"/>
            </p:cNvPicPr>
            <p:nvPr/>
          </p:nvPicPr>
          <p:blipFill>
            <a:blip r:embed="rId7"/>
            <a:stretch>
              <a:fillRect/>
            </a:stretch>
          </p:blipFill>
          <p:spPr>
            <a:xfrm>
              <a:off x="648684" y="4516665"/>
              <a:ext cx="8229600" cy="399011"/>
            </a:xfrm>
            <a:prstGeom prst="rect">
              <a:avLst/>
            </a:prstGeom>
          </p:spPr>
        </p:pic>
        <p:pic>
          <p:nvPicPr>
            <p:cNvPr id="11" name="Picture 10"/>
            <p:cNvPicPr>
              <a:picLocks noChangeAspect="1"/>
            </p:cNvPicPr>
            <p:nvPr/>
          </p:nvPicPr>
          <p:blipFill>
            <a:blip r:embed="rId8"/>
            <a:stretch>
              <a:fillRect/>
            </a:stretch>
          </p:blipFill>
          <p:spPr>
            <a:xfrm>
              <a:off x="648684" y="4915676"/>
              <a:ext cx="8229600" cy="229432"/>
            </a:xfrm>
            <a:prstGeom prst="rect">
              <a:avLst/>
            </a:prstGeom>
          </p:spPr>
        </p:pic>
        <p:pic>
          <p:nvPicPr>
            <p:cNvPr id="12" name="Picture 11"/>
            <p:cNvPicPr>
              <a:picLocks noChangeAspect="1"/>
            </p:cNvPicPr>
            <p:nvPr/>
          </p:nvPicPr>
          <p:blipFill>
            <a:blip r:embed="rId9"/>
            <a:stretch>
              <a:fillRect/>
            </a:stretch>
          </p:blipFill>
          <p:spPr>
            <a:xfrm>
              <a:off x="648684" y="5124127"/>
              <a:ext cx="8229600" cy="239406"/>
            </a:xfrm>
            <a:prstGeom prst="rect">
              <a:avLst/>
            </a:prstGeom>
          </p:spPr>
        </p:pic>
      </p:grpSp>
      <p:sp>
        <p:nvSpPr>
          <p:cNvPr id="3" name="Date Placeholder 2">
            <a:extLst>
              <a:ext uri="{FF2B5EF4-FFF2-40B4-BE49-F238E27FC236}">
                <a16:creationId xmlns:a16="http://schemas.microsoft.com/office/drawing/2014/main" id="{A2E4A54A-E1E5-4D86-B55A-1326C435356D}"/>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822748EA-E795-45D0-B582-55B3055B39D6}"/>
              </a:ext>
            </a:extLst>
          </p:cNvPr>
          <p:cNvSpPr>
            <a:spLocks noGrp="1"/>
          </p:cNvSpPr>
          <p:nvPr>
            <p:ph type="sldNum" sz="quarter" idx="12"/>
          </p:nvPr>
        </p:nvSpPr>
        <p:spPr/>
        <p:txBody>
          <a:bodyPr/>
          <a:lstStyle/>
          <a:p>
            <a:fld id="{17F8E52E-F725-474A-BC80-8ECD2C330047}" type="slidenum">
              <a:rPr lang="en-US" smtClean="0"/>
              <a:pPr/>
              <a:t>25</a:t>
            </a:fld>
            <a:endParaRPr lang="en-US"/>
          </a:p>
        </p:txBody>
      </p:sp>
    </p:spTree>
    <p:extLst>
      <p:ext uri="{BB962C8B-B14F-4D97-AF65-F5344CB8AC3E}">
        <p14:creationId xmlns:p14="http://schemas.microsoft.com/office/powerpoint/2010/main" val="156560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228600"/>
            <a:ext cx="8229600" cy="6362926"/>
          </a:xfrm>
          <a:prstGeom prst="rect">
            <a:avLst/>
          </a:prstGeom>
          <a:ln>
            <a:solidFill>
              <a:schemeClr val="accent1"/>
            </a:solidFill>
          </a:ln>
          <a:effectLst>
            <a:outerShdw blurRad="50800" dist="38100" dir="2700000" algn="tl" rotWithShape="0">
              <a:prstClr val="black">
                <a:alpha val="40000"/>
              </a:prstClr>
            </a:outerShdw>
          </a:effectLst>
        </p:spPr>
      </p:pic>
      <p:sp>
        <p:nvSpPr>
          <p:cNvPr id="3" name="Date Placeholder 2">
            <a:extLst>
              <a:ext uri="{FF2B5EF4-FFF2-40B4-BE49-F238E27FC236}">
                <a16:creationId xmlns:a16="http://schemas.microsoft.com/office/drawing/2014/main" id="{E66102A5-4B53-4046-8EAD-026AB9559CB4}"/>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B7B7B7BE-E42D-4460-B39F-0039818AE90A}"/>
              </a:ext>
            </a:extLst>
          </p:cNvPr>
          <p:cNvSpPr>
            <a:spLocks noGrp="1"/>
          </p:cNvSpPr>
          <p:nvPr>
            <p:ph type="sldNum" sz="quarter" idx="12"/>
          </p:nvPr>
        </p:nvSpPr>
        <p:spPr/>
        <p:txBody>
          <a:bodyPr/>
          <a:lstStyle/>
          <a:p>
            <a:fld id="{17F8E52E-F725-474A-BC80-8ECD2C330047}" type="slidenum">
              <a:rPr lang="en-US" smtClean="0"/>
              <a:pPr/>
              <a:t>26</a:t>
            </a:fld>
            <a:endParaRPr lang="en-US"/>
          </a:p>
        </p:txBody>
      </p:sp>
      <p:sp>
        <p:nvSpPr>
          <p:cNvPr id="5" name="TextBox 4">
            <a:extLst>
              <a:ext uri="{FF2B5EF4-FFF2-40B4-BE49-F238E27FC236}">
                <a16:creationId xmlns:a16="http://schemas.microsoft.com/office/drawing/2014/main" id="{EE9FFDCE-D37D-4EF3-8F23-80A3DE3B4073}"/>
              </a:ext>
            </a:extLst>
          </p:cNvPr>
          <p:cNvSpPr txBox="1"/>
          <p:nvPr/>
        </p:nvSpPr>
        <p:spPr>
          <a:xfrm rot="16200000">
            <a:off x="9146821" y="2993242"/>
            <a:ext cx="4421403" cy="769441"/>
          </a:xfrm>
          <a:prstGeom prst="rect">
            <a:avLst/>
          </a:prstGeom>
          <a:noFill/>
        </p:spPr>
        <p:txBody>
          <a:bodyPr wrap="none" rtlCol="0">
            <a:spAutoFit/>
          </a:bodyPr>
          <a:lstStyle/>
          <a:p>
            <a:r>
              <a:rPr lang="en-US" sz="4400" b="1" dirty="0"/>
              <a:t>AN ETHICAL ISSUE</a:t>
            </a:r>
          </a:p>
        </p:txBody>
      </p:sp>
    </p:spTree>
    <p:extLst>
      <p:ext uri="{BB962C8B-B14F-4D97-AF65-F5344CB8AC3E}">
        <p14:creationId xmlns:p14="http://schemas.microsoft.com/office/powerpoint/2010/main" val="217439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304800"/>
            <a:ext cx="8229600" cy="6332332"/>
          </a:xfrm>
          <a:prstGeom prst="rect">
            <a:avLst/>
          </a:prstGeom>
          <a:ln>
            <a:solidFill>
              <a:schemeClr val="accent1"/>
            </a:solidFill>
          </a:ln>
          <a:effectLst>
            <a:outerShdw blurRad="50800" dist="38100" dir="2700000" algn="tl" rotWithShape="0">
              <a:prstClr val="black">
                <a:alpha val="40000"/>
              </a:prstClr>
            </a:outerShdw>
          </a:effectLst>
        </p:spPr>
      </p:pic>
      <p:sp>
        <p:nvSpPr>
          <p:cNvPr id="3" name="Date Placeholder 2">
            <a:extLst>
              <a:ext uri="{FF2B5EF4-FFF2-40B4-BE49-F238E27FC236}">
                <a16:creationId xmlns:a16="http://schemas.microsoft.com/office/drawing/2014/main" id="{7E98BD8B-61BF-4C14-80BC-C3B2636AB9B5}"/>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97E634B8-7912-4E54-A9FB-C6782DD297F0}"/>
              </a:ext>
            </a:extLst>
          </p:cNvPr>
          <p:cNvSpPr>
            <a:spLocks noGrp="1"/>
          </p:cNvSpPr>
          <p:nvPr>
            <p:ph type="sldNum" sz="quarter" idx="12"/>
          </p:nvPr>
        </p:nvSpPr>
        <p:spPr/>
        <p:txBody>
          <a:bodyPr/>
          <a:lstStyle/>
          <a:p>
            <a:fld id="{17F8E52E-F725-474A-BC80-8ECD2C330047}" type="slidenum">
              <a:rPr lang="en-US" smtClean="0"/>
              <a:pPr/>
              <a:t>27</a:t>
            </a:fld>
            <a:endParaRPr lang="en-US"/>
          </a:p>
        </p:txBody>
      </p:sp>
    </p:spTree>
    <p:extLst>
      <p:ext uri="{BB962C8B-B14F-4D97-AF65-F5344CB8AC3E}">
        <p14:creationId xmlns:p14="http://schemas.microsoft.com/office/powerpoint/2010/main" val="2805556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85" y="0"/>
            <a:ext cx="12192000" cy="6858000"/>
          </a:xfrm>
          <a:prstGeom prst="rect">
            <a:avLst/>
          </a:prstGeom>
        </p:spPr>
      </p:pic>
      <p:sp>
        <p:nvSpPr>
          <p:cNvPr id="2" name="Title 1"/>
          <p:cNvSpPr>
            <a:spLocks noGrp="1"/>
          </p:cNvSpPr>
          <p:nvPr>
            <p:ph type="title"/>
          </p:nvPr>
        </p:nvSpPr>
        <p:spPr>
          <a:noFill/>
        </p:spPr>
        <p:txBody>
          <a:bodyPr>
            <a:normAutofit fontScale="90000"/>
          </a:bodyPr>
          <a:lstStyle/>
          <a:p>
            <a:r>
              <a:rPr lang="en-US" dirty="0">
                <a:solidFill>
                  <a:schemeClr val="bg1"/>
                </a:solidFill>
              </a:rPr>
              <a:t>Spiro T. Agnew</a:t>
            </a:r>
            <a:br>
              <a:rPr lang="en-US" dirty="0">
                <a:solidFill>
                  <a:schemeClr val="bg1"/>
                </a:solidFill>
              </a:rPr>
            </a:br>
            <a:r>
              <a:rPr lang="en-US" sz="2700" dirty="0">
                <a:solidFill>
                  <a:schemeClr val="bg1"/>
                </a:solidFill>
              </a:rPr>
              <a:t>Vice President of the United States</a:t>
            </a:r>
            <a:br>
              <a:rPr lang="en-US" sz="2700" dirty="0">
                <a:solidFill>
                  <a:schemeClr val="bg1"/>
                </a:solidFill>
              </a:rPr>
            </a:br>
            <a:r>
              <a:rPr lang="en-US" sz="2700" dirty="0">
                <a:solidFill>
                  <a:schemeClr val="bg1"/>
                </a:solidFill>
              </a:rPr>
              <a:t>Governor, State of Maryland</a:t>
            </a:r>
          </a:p>
        </p:txBody>
      </p:sp>
      <p:sp>
        <p:nvSpPr>
          <p:cNvPr id="4" name="Date Placeholder 3">
            <a:extLst>
              <a:ext uri="{FF2B5EF4-FFF2-40B4-BE49-F238E27FC236}">
                <a16:creationId xmlns:a16="http://schemas.microsoft.com/office/drawing/2014/main" id="{235B7361-0203-4B9F-9ACE-A1EF6CAD8CBF}"/>
              </a:ext>
            </a:extLst>
          </p:cNvPr>
          <p:cNvSpPr>
            <a:spLocks noGrp="1"/>
          </p:cNvSpPr>
          <p:nvPr>
            <p:ph type="dt" sz="half" idx="10"/>
          </p:nvPr>
        </p:nvSpPr>
        <p:spPr/>
        <p:txBody>
          <a:bodyPr/>
          <a:lstStyle/>
          <a:p>
            <a:r>
              <a:rPr lang="en-US"/>
              <a:t>CE 4200</a:t>
            </a:r>
          </a:p>
        </p:txBody>
      </p:sp>
      <p:sp>
        <p:nvSpPr>
          <p:cNvPr id="5" name="Slide Number Placeholder 4">
            <a:extLst>
              <a:ext uri="{FF2B5EF4-FFF2-40B4-BE49-F238E27FC236}">
                <a16:creationId xmlns:a16="http://schemas.microsoft.com/office/drawing/2014/main" id="{603A2389-2C6E-45E6-BA35-58CA43DBA304}"/>
              </a:ext>
            </a:extLst>
          </p:cNvPr>
          <p:cNvSpPr>
            <a:spLocks noGrp="1"/>
          </p:cNvSpPr>
          <p:nvPr>
            <p:ph type="sldNum" sz="quarter" idx="12"/>
          </p:nvPr>
        </p:nvSpPr>
        <p:spPr/>
        <p:txBody>
          <a:bodyPr/>
          <a:lstStyle/>
          <a:p>
            <a:fld id="{17F8E52E-F725-474A-BC80-8ECD2C330047}" type="slidenum">
              <a:rPr lang="en-US" smtClean="0"/>
              <a:pPr/>
              <a:t>28</a:t>
            </a:fld>
            <a:endParaRPr lang="en-US"/>
          </a:p>
        </p:txBody>
      </p:sp>
      <p:sp>
        <p:nvSpPr>
          <p:cNvPr id="6" name="TextBox 5">
            <a:extLst>
              <a:ext uri="{FF2B5EF4-FFF2-40B4-BE49-F238E27FC236}">
                <a16:creationId xmlns:a16="http://schemas.microsoft.com/office/drawing/2014/main" id="{21F96784-169A-403C-8CFF-3E0EFCE2781E}"/>
              </a:ext>
            </a:extLst>
          </p:cNvPr>
          <p:cNvSpPr txBox="1"/>
          <p:nvPr/>
        </p:nvSpPr>
        <p:spPr>
          <a:xfrm rot="16200000">
            <a:off x="-1626044" y="2692844"/>
            <a:ext cx="5240730" cy="769441"/>
          </a:xfrm>
          <a:prstGeom prst="rect">
            <a:avLst/>
          </a:prstGeom>
          <a:noFill/>
        </p:spPr>
        <p:txBody>
          <a:bodyPr wrap="none" rtlCol="0">
            <a:spAutoFit/>
          </a:bodyPr>
          <a:lstStyle/>
          <a:p>
            <a:r>
              <a:rPr lang="en-US" sz="4400" b="1" dirty="0">
                <a:solidFill>
                  <a:schemeClr val="bg1"/>
                </a:solidFill>
              </a:rPr>
              <a:t>AN HISTORICAL ISSUE</a:t>
            </a:r>
          </a:p>
        </p:txBody>
      </p:sp>
    </p:spTree>
    <p:extLst>
      <p:ext uri="{BB962C8B-B14F-4D97-AF65-F5344CB8AC3E}">
        <p14:creationId xmlns:p14="http://schemas.microsoft.com/office/powerpoint/2010/main" val="67553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23F3F5-C9C5-4FC1-BDF7-385CB4416961}"/>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2985" t="4429" b="4511"/>
          <a:stretch/>
        </p:blipFill>
        <p:spPr>
          <a:xfrm>
            <a:off x="1644554" y="170597"/>
            <a:ext cx="8871045" cy="6639636"/>
          </a:xfrm>
          <a:prstGeom prst="rect">
            <a:avLst/>
          </a:prstGeom>
        </p:spPr>
      </p:pic>
      <p:sp>
        <p:nvSpPr>
          <p:cNvPr id="2" name="Date Placeholder 1">
            <a:extLst>
              <a:ext uri="{FF2B5EF4-FFF2-40B4-BE49-F238E27FC236}">
                <a16:creationId xmlns:a16="http://schemas.microsoft.com/office/drawing/2014/main" id="{0E48F2B2-9D1A-4049-B1B6-0CB028B3EBFE}"/>
              </a:ext>
            </a:extLst>
          </p:cNvPr>
          <p:cNvSpPr>
            <a:spLocks noGrp="1"/>
          </p:cNvSpPr>
          <p:nvPr>
            <p:ph type="dt" sz="half" idx="10"/>
          </p:nvPr>
        </p:nvSpPr>
        <p:spPr/>
        <p:txBody>
          <a:bodyPr/>
          <a:lstStyle/>
          <a:p>
            <a:r>
              <a:rPr lang="en-US" dirty="0">
                <a:solidFill>
                  <a:schemeClr val="bg1"/>
                </a:solidFill>
              </a:rPr>
              <a:t>CE 4200</a:t>
            </a:r>
          </a:p>
        </p:txBody>
      </p:sp>
      <p:sp>
        <p:nvSpPr>
          <p:cNvPr id="3" name="Slide Number Placeholder 2">
            <a:extLst>
              <a:ext uri="{FF2B5EF4-FFF2-40B4-BE49-F238E27FC236}">
                <a16:creationId xmlns:a16="http://schemas.microsoft.com/office/drawing/2014/main" id="{8C709AC0-39E6-4DDA-94AA-8F1D41B31341}"/>
              </a:ext>
            </a:extLst>
          </p:cNvPr>
          <p:cNvSpPr>
            <a:spLocks noGrp="1"/>
          </p:cNvSpPr>
          <p:nvPr>
            <p:ph type="sldNum" sz="quarter" idx="12"/>
          </p:nvPr>
        </p:nvSpPr>
        <p:spPr/>
        <p:txBody>
          <a:bodyPr/>
          <a:lstStyle/>
          <a:p>
            <a:fld id="{17F8E52E-F725-474A-BC80-8ECD2C330047}" type="slidenum">
              <a:rPr lang="en-US" smtClean="0">
                <a:solidFill>
                  <a:schemeClr val="bg1"/>
                </a:solidFill>
              </a:rPr>
              <a:pPr/>
              <a:t>29</a:t>
            </a:fld>
            <a:endParaRPr lang="en-US" dirty="0">
              <a:solidFill>
                <a:schemeClr val="bg1"/>
              </a:solidFill>
            </a:endParaRPr>
          </a:p>
        </p:txBody>
      </p:sp>
    </p:spTree>
    <p:extLst>
      <p:ext uri="{BB962C8B-B14F-4D97-AF65-F5344CB8AC3E}">
        <p14:creationId xmlns:p14="http://schemas.microsoft.com/office/powerpoint/2010/main" val="267871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p:cNvSpPr txBox="1"/>
          <p:nvPr/>
        </p:nvSpPr>
        <p:spPr>
          <a:xfrm>
            <a:off x="3286433" y="164756"/>
            <a:ext cx="5982279" cy="1200329"/>
          </a:xfrm>
          <a:prstGeom prst="rect">
            <a:avLst/>
          </a:prstGeom>
          <a:noFill/>
        </p:spPr>
        <p:txBody>
          <a:bodyPr wrap="none" rtlCol="0">
            <a:spAutoFit/>
          </a:bodyPr>
          <a:lstStyle/>
          <a:p>
            <a:r>
              <a:rPr lang="en-US" sz="7200" b="1" dirty="0">
                <a:solidFill>
                  <a:schemeClr val="accent6">
                    <a:lumMod val="50000"/>
                  </a:schemeClr>
                </a:solidFill>
                <a:latin typeface="Arial Rounded MT Bold" panose="020F0704030504030204" pitchFamily="34" charset="0"/>
                <a:ea typeface="Batang" panose="02030600000101010101" pitchFamily="18" charset="-127"/>
              </a:rPr>
              <a:t>procurement</a:t>
            </a:r>
          </a:p>
        </p:txBody>
      </p:sp>
      <p:sp>
        <p:nvSpPr>
          <p:cNvPr id="7" name="TextBox 6"/>
          <p:cNvSpPr txBox="1"/>
          <p:nvPr/>
        </p:nvSpPr>
        <p:spPr>
          <a:xfrm rot="16200000">
            <a:off x="8224698" y="3277504"/>
            <a:ext cx="3350404" cy="584775"/>
          </a:xfrm>
          <a:prstGeom prst="rect">
            <a:avLst/>
          </a:prstGeom>
          <a:noFill/>
        </p:spPr>
        <p:txBody>
          <a:bodyPr wrap="none" rtlCol="0">
            <a:spAutoFit/>
          </a:bodyPr>
          <a:lstStyle/>
          <a:p>
            <a:r>
              <a:rPr lang="en-US" sz="3200" dirty="0">
                <a:latin typeface="Arial Rounded MT Bold" panose="020F0704030504030204" pitchFamily="34" charset="0"/>
              </a:rPr>
              <a:t>Project Delivery</a:t>
            </a:r>
          </a:p>
        </p:txBody>
      </p:sp>
      <p:sp>
        <p:nvSpPr>
          <p:cNvPr id="9" name="TextBox 8"/>
          <p:cNvSpPr txBox="1"/>
          <p:nvPr/>
        </p:nvSpPr>
        <p:spPr>
          <a:xfrm rot="18489364">
            <a:off x="2056509" y="2061063"/>
            <a:ext cx="1779654" cy="1107996"/>
          </a:xfrm>
          <a:prstGeom prst="rect">
            <a:avLst/>
          </a:prstGeom>
          <a:noFill/>
        </p:spPr>
        <p:txBody>
          <a:bodyPr wrap="none" rtlCol="0">
            <a:spAutoFit/>
          </a:bodyPr>
          <a:lstStyle/>
          <a:p>
            <a:r>
              <a:rPr lang="en-US" sz="6600" dirty="0">
                <a:solidFill>
                  <a:srgbClr val="00B050"/>
                </a:solidFill>
                <a:latin typeface="Cambria" panose="02040503050406030204" pitchFamily="18" charset="0"/>
              </a:rPr>
              <a:t>DBB</a:t>
            </a:r>
          </a:p>
        </p:txBody>
      </p:sp>
      <p:sp>
        <p:nvSpPr>
          <p:cNvPr id="10" name="TextBox 9"/>
          <p:cNvSpPr txBox="1"/>
          <p:nvPr/>
        </p:nvSpPr>
        <p:spPr>
          <a:xfrm rot="1756237">
            <a:off x="6590175" y="2138009"/>
            <a:ext cx="2716586" cy="954107"/>
          </a:xfrm>
          <a:prstGeom prst="rect">
            <a:avLst/>
          </a:prstGeom>
          <a:noFill/>
        </p:spPr>
        <p:txBody>
          <a:bodyPr wrap="square" rtlCol="0">
            <a:spAutoFit/>
          </a:bodyPr>
          <a:lstStyle/>
          <a:p>
            <a:r>
              <a:rPr lang="en-US" sz="2800" b="1" dirty="0">
                <a:solidFill>
                  <a:srgbClr val="7030A0"/>
                </a:solidFill>
              </a:rPr>
              <a:t>Alternative Project Delivery</a:t>
            </a:r>
          </a:p>
        </p:txBody>
      </p:sp>
      <p:sp>
        <p:nvSpPr>
          <p:cNvPr id="11" name="TextBox 10"/>
          <p:cNvSpPr txBox="1"/>
          <p:nvPr/>
        </p:nvSpPr>
        <p:spPr>
          <a:xfrm>
            <a:off x="4192253" y="2123340"/>
            <a:ext cx="2170787" cy="1446550"/>
          </a:xfrm>
          <a:prstGeom prst="rect">
            <a:avLst/>
          </a:prstGeom>
          <a:noFill/>
        </p:spPr>
        <p:txBody>
          <a:bodyPr wrap="none" rtlCol="0">
            <a:spAutoFit/>
          </a:bodyPr>
          <a:lstStyle>
            <a:defPPr>
              <a:defRPr lang="en-US"/>
            </a:defPPr>
            <a:lvl1pPr>
              <a:defRPr sz="5400">
                <a:solidFill>
                  <a:srgbClr val="002060"/>
                </a:solidFill>
                <a:latin typeface="Cambria" panose="02040503050406030204" pitchFamily="18" charset="0"/>
              </a:defRPr>
            </a:lvl1pPr>
          </a:lstStyle>
          <a:p>
            <a:r>
              <a:rPr lang="en-US" sz="8800" dirty="0">
                <a:solidFill>
                  <a:srgbClr val="C00000"/>
                </a:solidFill>
              </a:rPr>
              <a:t>QBS</a:t>
            </a:r>
          </a:p>
        </p:txBody>
      </p:sp>
      <p:sp>
        <p:nvSpPr>
          <p:cNvPr id="12" name="TextBox 11"/>
          <p:cNvSpPr txBox="1"/>
          <p:nvPr/>
        </p:nvSpPr>
        <p:spPr>
          <a:xfrm>
            <a:off x="5462117" y="3695324"/>
            <a:ext cx="1702710" cy="1200329"/>
          </a:xfrm>
          <a:prstGeom prst="rect">
            <a:avLst/>
          </a:prstGeom>
          <a:noFill/>
        </p:spPr>
        <p:txBody>
          <a:bodyPr wrap="none" rtlCol="0">
            <a:spAutoFit/>
          </a:bodyPr>
          <a:lstStyle/>
          <a:p>
            <a:r>
              <a:rPr lang="en-US" sz="7200" dirty="0">
                <a:solidFill>
                  <a:srgbClr val="002060"/>
                </a:solidFill>
                <a:latin typeface="Cambria" panose="02040503050406030204" pitchFamily="18" charset="0"/>
              </a:rPr>
              <a:t>FBS</a:t>
            </a:r>
          </a:p>
        </p:txBody>
      </p:sp>
      <p:sp>
        <p:nvSpPr>
          <p:cNvPr id="13" name="TextBox 12"/>
          <p:cNvSpPr txBox="1"/>
          <p:nvPr/>
        </p:nvSpPr>
        <p:spPr>
          <a:xfrm rot="19643820">
            <a:off x="7705806" y="4261061"/>
            <a:ext cx="1532792" cy="923330"/>
          </a:xfrm>
          <a:prstGeom prst="rect">
            <a:avLst/>
          </a:prstGeom>
          <a:noFill/>
        </p:spPr>
        <p:txBody>
          <a:bodyPr wrap="none" rtlCol="0">
            <a:spAutoFit/>
          </a:bodyPr>
          <a:lstStyle/>
          <a:p>
            <a:r>
              <a:rPr lang="en-US" sz="5400" dirty="0">
                <a:solidFill>
                  <a:schemeClr val="accent6">
                    <a:lumMod val="75000"/>
                  </a:schemeClr>
                </a:solidFill>
                <a:latin typeface="Lucida Sans" panose="020B0602030504020204" pitchFamily="34" charset="0"/>
              </a:rPr>
              <a:t>RFQ</a:t>
            </a:r>
          </a:p>
        </p:txBody>
      </p:sp>
      <p:sp>
        <p:nvSpPr>
          <p:cNvPr id="14" name="TextBox 13"/>
          <p:cNvSpPr txBox="1"/>
          <p:nvPr/>
        </p:nvSpPr>
        <p:spPr>
          <a:xfrm>
            <a:off x="7414862" y="5334001"/>
            <a:ext cx="2114681" cy="1200329"/>
          </a:xfrm>
          <a:prstGeom prst="rect">
            <a:avLst/>
          </a:prstGeom>
          <a:noFill/>
        </p:spPr>
        <p:txBody>
          <a:bodyPr wrap="none" rtlCol="0">
            <a:spAutoFit/>
          </a:bodyPr>
          <a:lstStyle>
            <a:defPPr>
              <a:defRPr lang="en-US"/>
            </a:defPPr>
            <a:lvl1pPr>
              <a:defRPr sz="5400">
                <a:solidFill>
                  <a:srgbClr val="002060"/>
                </a:solidFill>
                <a:latin typeface="Lucida Sans" panose="020B0602030504020204" pitchFamily="34" charset="0"/>
              </a:defRPr>
            </a:lvl1pPr>
          </a:lstStyle>
          <a:p>
            <a:r>
              <a:rPr lang="en-US" sz="7200" dirty="0">
                <a:solidFill>
                  <a:schemeClr val="bg2">
                    <a:lumMod val="25000"/>
                  </a:schemeClr>
                </a:solidFill>
              </a:rPr>
              <a:t>SOQ</a:t>
            </a:r>
          </a:p>
        </p:txBody>
      </p:sp>
      <p:sp>
        <p:nvSpPr>
          <p:cNvPr id="15" name="TextBox 14"/>
          <p:cNvSpPr txBox="1"/>
          <p:nvPr/>
        </p:nvSpPr>
        <p:spPr>
          <a:xfrm rot="16200000">
            <a:off x="1813546" y="4538989"/>
            <a:ext cx="2036135" cy="1446550"/>
          </a:xfrm>
          <a:prstGeom prst="rect">
            <a:avLst/>
          </a:prstGeom>
          <a:noFill/>
        </p:spPr>
        <p:txBody>
          <a:bodyPr wrap="none" rtlCol="0">
            <a:spAutoFit/>
          </a:bodyPr>
          <a:lstStyle>
            <a:defPPr>
              <a:defRPr lang="en-US"/>
            </a:defPPr>
            <a:lvl1pPr>
              <a:defRPr sz="5400">
                <a:solidFill>
                  <a:srgbClr val="002060"/>
                </a:solidFill>
                <a:latin typeface="Cambria" panose="02040503050406030204" pitchFamily="18" charset="0"/>
              </a:defRPr>
            </a:lvl1pPr>
          </a:lstStyle>
          <a:p>
            <a:r>
              <a:rPr lang="en-US" sz="8800" dirty="0">
                <a:latin typeface="Arial Narrow" panose="020B0606020202030204" pitchFamily="34" charset="0"/>
              </a:rPr>
              <a:t>RFP</a:t>
            </a:r>
          </a:p>
        </p:txBody>
      </p:sp>
      <p:sp>
        <p:nvSpPr>
          <p:cNvPr id="16" name="TextBox 15"/>
          <p:cNvSpPr txBox="1"/>
          <p:nvPr/>
        </p:nvSpPr>
        <p:spPr>
          <a:xfrm rot="1741344">
            <a:off x="3927689" y="4699569"/>
            <a:ext cx="2425664" cy="923330"/>
          </a:xfrm>
          <a:prstGeom prst="rect">
            <a:avLst/>
          </a:prstGeom>
          <a:noFill/>
        </p:spPr>
        <p:txBody>
          <a:bodyPr wrap="none" rtlCol="0">
            <a:spAutoFit/>
          </a:bodyPr>
          <a:lstStyle/>
          <a:p>
            <a:r>
              <a:rPr lang="en-US" sz="5400" dirty="0">
                <a:solidFill>
                  <a:srgbClr val="002060"/>
                </a:solidFill>
                <a:latin typeface="Arial Narrow" panose="020B0606020202030204" pitchFamily="34" charset="0"/>
              </a:rPr>
              <a:t>Proposal</a:t>
            </a:r>
          </a:p>
        </p:txBody>
      </p:sp>
      <p:sp>
        <p:nvSpPr>
          <p:cNvPr id="2" name="Date Placeholder 1">
            <a:extLst>
              <a:ext uri="{FF2B5EF4-FFF2-40B4-BE49-F238E27FC236}">
                <a16:creationId xmlns:a16="http://schemas.microsoft.com/office/drawing/2014/main" id="{927B30D3-9EB7-4EF6-BC7B-D0C230496B7F}"/>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ED516065-FCB2-443C-8A28-871680AC3C4B}"/>
              </a:ext>
            </a:extLst>
          </p:cNvPr>
          <p:cNvSpPr>
            <a:spLocks noGrp="1"/>
          </p:cNvSpPr>
          <p:nvPr>
            <p:ph type="sldNum" sz="quarter" idx="12"/>
          </p:nvPr>
        </p:nvSpPr>
        <p:spPr/>
        <p:txBody>
          <a:bodyPr/>
          <a:lstStyle/>
          <a:p>
            <a:fld id="{17F8E52E-F725-474A-BC80-8ECD2C330047}" type="slidenum">
              <a:rPr lang="en-US" smtClean="0"/>
              <a:pPr/>
              <a:t>3</a:t>
            </a:fld>
            <a:endParaRPr lang="en-US"/>
          </a:p>
        </p:txBody>
      </p:sp>
    </p:spTree>
    <p:extLst>
      <p:ext uri="{BB962C8B-B14F-4D97-AF65-F5344CB8AC3E}">
        <p14:creationId xmlns:p14="http://schemas.microsoft.com/office/powerpoint/2010/main" val="3373251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5948" y="609600"/>
            <a:ext cx="8229600" cy="1143000"/>
          </a:xfrm>
        </p:spPr>
        <p:txBody>
          <a:bodyPr>
            <a:normAutofit fontScale="90000"/>
          </a:bodyPr>
          <a:lstStyle/>
          <a:p>
            <a:pPr algn="l"/>
            <a:r>
              <a:rPr lang="en-US" i="1" dirty="0"/>
              <a:t>  Notes from the Historical Record</a:t>
            </a:r>
            <a:br>
              <a:rPr lang="en-US" i="1" dirty="0"/>
            </a:br>
            <a:r>
              <a:rPr lang="en-US" sz="2000" b="1" dirty="0"/>
              <a:t>Agnew took hundreds of thousands of dollars in contractors' kickbacks…      Envelopes filled with cash given to him in his office detailed in 40-page report</a:t>
            </a:r>
            <a:br>
              <a:rPr lang="en-US" sz="2000" b="1" dirty="0"/>
            </a:br>
            <a:endParaRPr lang="en-US" i="1" dirty="0"/>
          </a:p>
        </p:txBody>
      </p:sp>
      <p:sp>
        <p:nvSpPr>
          <p:cNvPr id="5" name="Content Placeholder 4"/>
          <p:cNvSpPr>
            <a:spLocks noGrp="1"/>
          </p:cNvSpPr>
          <p:nvPr>
            <p:ph idx="1"/>
          </p:nvPr>
        </p:nvSpPr>
        <p:spPr>
          <a:xfrm>
            <a:off x="1981200" y="1905000"/>
            <a:ext cx="8229600" cy="4724400"/>
          </a:xfrm>
        </p:spPr>
        <p:txBody>
          <a:bodyPr>
            <a:normAutofit/>
          </a:bodyPr>
          <a:lstStyle/>
          <a:p>
            <a:pPr marL="0" indent="0">
              <a:spcBef>
                <a:spcPts val="1200"/>
              </a:spcBef>
              <a:buNone/>
            </a:pPr>
            <a:r>
              <a:rPr lang="en-US" sz="2400" dirty="0"/>
              <a:t>“When Spiro T. Agnew arrived in the dark-paneled fifth-floor courtroom in the old Federal Courthouse on Calvert Street on Oct. 10, 1973, no one anticipated what was coming: resignation as Vice President and a plea of no contest to tax evasion.</a:t>
            </a:r>
          </a:p>
          <a:p>
            <a:pPr marL="0" indent="0">
              <a:spcBef>
                <a:spcPts val="1200"/>
              </a:spcBef>
              <a:buNone/>
            </a:pPr>
            <a:r>
              <a:rPr lang="en-US" sz="2400" dirty="0"/>
              <a:t>As part of the plea agreement that spared Agnew a prison term, U.S. Attorney General Elliot L. Richardson read a 40-page exposition detailing how Agnew had extorted hundreds of thousands of dollars from government contractors [consulting engineers] -- cash in white envelopes -- while he served as Baltimore County executive, Governor of Maryland, and Vice President.</a:t>
            </a:r>
          </a:p>
          <a:p>
            <a:pPr marL="0" indent="0" algn="r">
              <a:spcBef>
                <a:spcPts val="1200"/>
              </a:spcBef>
              <a:buNone/>
            </a:pPr>
            <a:r>
              <a:rPr lang="en-US" sz="1800" b="1" i="1" dirty="0"/>
              <a:t>Source: The Baltimore Sun, September 19, 1996</a:t>
            </a:r>
          </a:p>
        </p:txBody>
      </p:sp>
      <p:sp>
        <p:nvSpPr>
          <p:cNvPr id="3" name="Date Placeholder 2">
            <a:extLst>
              <a:ext uri="{FF2B5EF4-FFF2-40B4-BE49-F238E27FC236}">
                <a16:creationId xmlns:a16="http://schemas.microsoft.com/office/drawing/2014/main" id="{F6D7830E-EC41-4D32-8801-B4278B3C70F8}"/>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51753537-D3CD-4BA1-BFEB-AFDF73827F46}"/>
              </a:ext>
            </a:extLst>
          </p:cNvPr>
          <p:cNvSpPr>
            <a:spLocks noGrp="1"/>
          </p:cNvSpPr>
          <p:nvPr>
            <p:ph type="sldNum" sz="quarter" idx="12"/>
          </p:nvPr>
        </p:nvSpPr>
        <p:spPr/>
        <p:txBody>
          <a:bodyPr/>
          <a:lstStyle/>
          <a:p>
            <a:fld id="{17F8E52E-F725-474A-BC80-8ECD2C330047}" type="slidenum">
              <a:rPr lang="en-US" smtClean="0"/>
              <a:pPr/>
              <a:t>30</a:t>
            </a:fld>
            <a:endParaRPr lang="en-US"/>
          </a:p>
        </p:txBody>
      </p:sp>
    </p:spTree>
    <p:extLst>
      <p:ext uri="{BB962C8B-B14F-4D97-AF65-F5344CB8AC3E}">
        <p14:creationId xmlns:p14="http://schemas.microsoft.com/office/powerpoint/2010/main" val="105488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QBS?</a:t>
            </a:r>
          </a:p>
        </p:txBody>
      </p:sp>
      <p:sp>
        <p:nvSpPr>
          <p:cNvPr id="5" name="Text Placeholder 4"/>
          <p:cNvSpPr>
            <a:spLocks noGrp="1"/>
          </p:cNvSpPr>
          <p:nvPr>
            <p:ph type="body" idx="1"/>
          </p:nvPr>
        </p:nvSpPr>
        <p:spPr/>
        <p:txBody>
          <a:bodyPr>
            <a:normAutofit fontScale="85000" lnSpcReduction="10000"/>
          </a:bodyPr>
          <a:lstStyle/>
          <a:p>
            <a:r>
              <a:rPr lang="en-US" sz="6000" b="1" dirty="0">
                <a:solidFill>
                  <a:schemeClr val="tx1"/>
                </a:solidFill>
              </a:rPr>
              <a:t>QUALIFICATIONS BASED SELECTION</a:t>
            </a:r>
          </a:p>
          <a:p>
            <a:r>
              <a:rPr lang="en-US" b="1" dirty="0">
                <a:solidFill>
                  <a:schemeClr val="tx1"/>
                </a:solidFill>
              </a:rPr>
              <a:t>Professional Engineering Practice Issues</a:t>
            </a:r>
            <a:endParaRPr lang="en-US" dirty="0">
              <a:solidFill>
                <a:schemeClr val="tx1"/>
              </a:solidFill>
            </a:endParaRPr>
          </a:p>
        </p:txBody>
      </p:sp>
      <p:sp>
        <p:nvSpPr>
          <p:cNvPr id="2" name="Date Placeholder 1">
            <a:extLst>
              <a:ext uri="{FF2B5EF4-FFF2-40B4-BE49-F238E27FC236}">
                <a16:creationId xmlns:a16="http://schemas.microsoft.com/office/drawing/2014/main" id="{730AB73B-614F-4700-BF73-CAFC1539CE97}"/>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D55A57A1-1448-4BF2-B968-F47755DFF555}"/>
              </a:ext>
            </a:extLst>
          </p:cNvPr>
          <p:cNvSpPr>
            <a:spLocks noGrp="1"/>
          </p:cNvSpPr>
          <p:nvPr>
            <p:ph type="sldNum" sz="quarter" idx="12"/>
          </p:nvPr>
        </p:nvSpPr>
        <p:spPr/>
        <p:txBody>
          <a:bodyPr/>
          <a:lstStyle/>
          <a:p>
            <a:fld id="{17F8E52E-F725-474A-BC80-8ECD2C330047}" type="slidenum">
              <a:rPr lang="en-US" smtClean="0"/>
              <a:pPr/>
              <a:t>31</a:t>
            </a:fld>
            <a:endParaRPr lang="en-US"/>
          </a:p>
        </p:txBody>
      </p:sp>
    </p:spTree>
    <p:extLst>
      <p:ext uri="{BB962C8B-B14F-4D97-AF65-F5344CB8AC3E}">
        <p14:creationId xmlns:p14="http://schemas.microsoft.com/office/powerpoint/2010/main" val="102989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DB9B-F378-44F7-B88C-C03446AD340F}"/>
              </a:ext>
            </a:extLst>
          </p:cNvPr>
          <p:cNvSpPr>
            <a:spLocks noGrp="1"/>
          </p:cNvSpPr>
          <p:nvPr>
            <p:ph type="title"/>
          </p:nvPr>
        </p:nvSpPr>
        <p:spPr>
          <a:xfrm>
            <a:off x="990600" y="2514600"/>
            <a:ext cx="10363200" cy="1362075"/>
          </a:xfrm>
        </p:spPr>
        <p:txBody>
          <a:bodyPr>
            <a:normAutofit fontScale="90000"/>
          </a:bodyPr>
          <a:lstStyle/>
          <a:p>
            <a:pPr algn="ctr"/>
            <a:r>
              <a:rPr lang="en-US" sz="8800" dirty="0"/>
              <a:t>BESPOKE</a:t>
            </a:r>
          </a:p>
        </p:txBody>
      </p:sp>
      <p:sp>
        <p:nvSpPr>
          <p:cNvPr id="4" name="Date Placeholder 3">
            <a:extLst>
              <a:ext uri="{FF2B5EF4-FFF2-40B4-BE49-F238E27FC236}">
                <a16:creationId xmlns:a16="http://schemas.microsoft.com/office/drawing/2014/main" id="{226C777A-A0A9-4481-93B8-A8BE69877D0D}"/>
              </a:ext>
            </a:extLst>
          </p:cNvPr>
          <p:cNvSpPr>
            <a:spLocks noGrp="1"/>
          </p:cNvSpPr>
          <p:nvPr>
            <p:ph type="dt" sz="half" idx="10"/>
          </p:nvPr>
        </p:nvSpPr>
        <p:spPr/>
        <p:txBody>
          <a:bodyPr/>
          <a:lstStyle/>
          <a:p>
            <a:r>
              <a:rPr lang="en-US"/>
              <a:t>CE 4200</a:t>
            </a:r>
          </a:p>
        </p:txBody>
      </p:sp>
      <p:sp>
        <p:nvSpPr>
          <p:cNvPr id="5" name="Slide Number Placeholder 4">
            <a:extLst>
              <a:ext uri="{FF2B5EF4-FFF2-40B4-BE49-F238E27FC236}">
                <a16:creationId xmlns:a16="http://schemas.microsoft.com/office/drawing/2014/main" id="{BC39BDE6-AD0C-47AE-9A89-B06624DBA484}"/>
              </a:ext>
            </a:extLst>
          </p:cNvPr>
          <p:cNvSpPr>
            <a:spLocks noGrp="1"/>
          </p:cNvSpPr>
          <p:nvPr>
            <p:ph type="sldNum" sz="quarter" idx="12"/>
          </p:nvPr>
        </p:nvSpPr>
        <p:spPr/>
        <p:txBody>
          <a:bodyPr/>
          <a:lstStyle/>
          <a:p>
            <a:fld id="{17F8E52E-F725-474A-BC80-8ECD2C330047}" type="slidenum">
              <a:rPr lang="en-US" smtClean="0"/>
              <a:pPr/>
              <a:t>32</a:t>
            </a:fld>
            <a:endParaRPr lang="en-US"/>
          </a:p>
        </p:txBody>
      </p:sp>
      <p:grpSp>
        <p:nvGrpSpPr>
          <p:cNvPr id="9" name="Group 8">
            <a:extLst>
              <a:ext uri="{FF2B5EF4-FFF2-40B4-BE49-F238E27FC236}">
                <a16:creationId xmlns:a16="http://schemas.microsoft.com/office/drawing/2014/main" id="{9520AEBA-4F9D-4FD6-A9FA-E436A3E07296}"/>
              </a:ext>
            </a:extLst>
          </p:cNvPr>
          <p:cNvGrpSpPr/>
          <p:nvPr/>
        </p:nvGrpSpPr>
        <p:grpSpPr>
          <a:xfrm>
            <a:off x="2032000" y="4495800"/>
            <a:ext cx="8890000" cy="1541761"/>
            <a:chOff x="2032000" y="4495800"/>
            <a:chExt cx="8890000" cy="1541761"/>
          </a:xfrm>
        </p:grpSpPr>
        <p:sp>
          <p:nvSpPr>
            <p:cNvPr id="7" name="TextBox 6">
              <a:extLst>
                <a:ext uri="{FF2B5EF4-FFF2-40B4-BE49-F238E27FC236}">
                  <a16:creationId xmlns:a16="http://schemas.microsoft.com/office/drawing/2014/main" id="{8E94B07E-468F-4D39-B8C5-B762C6E4B737}"/>
                </a:ext>
              </a:extLst>
            </p:cNvPr>
            <p:cNvSpPr txBox="1"/>
            <p:nvPr/>
          </p:nvSpPr>
          <p:spPr>
            <a:xfrm>
              <a:off x="2032000" y="4495800"/>
              <a:ext cx="8306368" cy="461665"/>
            </a:xfrm>
            <a:prstGeom prst="rect">
              <a:avLst/>
            </a:prstGeom>
            <a:noFill/>
          </p:spPr>
          <p:txBody>
            <a:bodyPr wrap="square">
              <a:spAutoFit/>
            </a:bodyPr>
            <a:lstStyle/>
            <a:p>
              <a:r>
                <a:rPr lang="en-US" sz="2400" b="0" i="1" dirty="0">
                  <a:effectLst/>
                </a:rPr>
                <a:t>“made to fit a particular [application] </a:t>
              </a:r>
              <a:r>
                <a:rPr lang="en-US" sz="2400" b="1" i="1" dirty="0">
                  <a:effectLst/>
                </a:rPr>
                <a:t>: </a:t>
              </a:r>
              <a:r>
                <a:rPr lang="en-US" sz="2400" b="0" i="1" u="none" strike="noStrike" cap="all" dirty="0">
                  <a:effectLst/>
                </a:rPr>
                <a:t>CUSTOM-MADE”</a:t>
              </a:r>
              <a:endParaRPr lang="en-US" sz="2400" i="1" dirty="0"/>
            </a:p>
          </p:txBody>
        </p:sp>
        <p:pic>
          <p:nvPicPr>
            <p:cNvPr id="8" name="Picture 7">
              <a:extLst>
                <a:ext uri="{FF2B5EF4-FFF2-40B4-BE49-F238E27FC236}">
                  <a16:creationId xmlns:a16="http://schemas.microsoft.com/office/drawing/2014/main" id="{70F08272-3D80-4AD3-841C-E54A3DCC1DE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398000" y="4513561"/>
              <a:ext cx="1524000" cy="1524000"/>
            </a:xfrm>
            <a:prstGeom prst="rect">
              <a:avLst/>
            </a:prstGeom>
          </p:spPr>
        </p:pic>
      </p:grpSp>
    </p:spTree>
    <p:extLst>
      <p:ext uri="{BB962C8B-B14F-4D97-AF65-F5344CB8AC3E}">
        <p14:creationId xmlns:p14="http://schemas.microsoft.com/office/powerpoint/2010/main" val="13478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a:t>THE </a:t>
            </a:r>
            <a:r>
              <a:rPr lang="en-US" dirty="0"/>
              <a:t>NATURE </a:t>
            </a:r>
            <a:r>
              <a:rPr lang="en-US" sz="3600" dirty="0"/>
              <a:t>OF </a:t>
            </a:r>
            <a:r>
              <a:rPr lang="en-US" dirty="0"/>
              <a:t>ENGINEERING PROJECTS</a:t>
            </a:r>
          </a:p>
        </p:txBody>
      </p:sp>
      <p:sp>
        <p:nvSpPr>
          <p:cNvPr id="5" name="Text Placeholder 4"/>
          <p:cNvSpPr>
            <a:spLocks noGrp="1"/>
          </p:cNvSpPr>
          <p:nvPr>
            <p:ph type="body" idx="1"/>
          </p:nvPr>
        </p:nvSpPr>
        <p:spPr>
          <a:xfrm>
            <a:off x="2667000" y="1535113"/>
            <a:ext cx="4267200" cy="639762"/>
          </a:xfrm>
        </p:spPr>
        <p:txBody>
          <a:bodyPr/>
          <a:lstStyle/>
          <a:p>
            <a:r>
              <a:rPr lang="en-US" dirty="0"/>
              <a:t>OFF THE RACK?              or</a:t>
            </a:r>
          </a:p>
        </p:txBody>
      </p:sp>
      <p:sp>
        <p:nvSpPr>
          <p:cNvPr id="7" name="Text Placeholder 6"/>
          <p:cNvSpPr>
            <a:spLocks noGrp="1"/>
          </p:cNvSpPr>
          <p:nvPr>
            <p:ph type="body" sz="quarter" idx="3"/>
          </p:nvPr>
        </p:nvSpPr>
        <p:spPr>
          <a:xfrm>
            <a:off x="7391400" y="1535113"/>
            <a:ext cx="2819400" cy="639762"/>
          </a:xfrm>
        </p:spPr>
        <p:txBody>
          <a:bodyPr/>
          <a:lstStyle/>
          <a:p>
            <a:r>
              <a:rPr lang="en-US" dirty="0"/>
              <a:t>BESPOKE?</a:t>
            </a:r>
          </a:p>
        </p:txBody>
      </p:sp>
      <p:pic>
        <p:nvPicPr>
          <p:cNvPr id="1026" name="Picture 2" descr="http://media.gq.com/photos/558337b009f0bee564415f4b/master/w_703,h_964,c_limit/copilot-style-201504-1428092538863_century-21-07.jpg"/>
          <p:cNvPicPr>
            <a:picLocks noChangeAspect="1" noChangeArrowheads="1"/>
          </p:cNvPicPr>
          <p:nvPr/>
        </p:nvPicPr>
        <p:blipFill rotWithShape="1">
          <a:blip r:embed="rId2">
            <a:extLst>
              <a:ext uri="{28A0092B-C50C-407E-A947-70E740481C1C}">
                <a14:useLocalDpi xmlns:a14="http://schemas.microsoft.com/office/drawing/2010/main" val="0"/>
              </a:ext>
            </a:extLst>
          </a:blip>
          <a:srcRect b="9571"/>
          <a:stretch/>
        </p:blipFill>
        <p:spPr bwMode="auto">
          <a:xfrm>
            <a:off x="2133600" y="2292351"/>
            <a:ext cx="3200400" cy="36512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http://vignette1.wikia.nocookie.net/penguinsofmadagascar/images/9/96/NeilPatrickHarris.jpg/revision/latest?cb=20100130013429"/>
          <p:cNvPicPr>
            <a:picLocks noChangeAspect="1" noChangeArrowheads="1"/>
          </p:cNvPicPr>
          <p:nvPr/>
        </p:nvPicPr>
        <p:blipFill rotWithShape="1">
          <a:blip r:embed="rId3">
            <a:extLst>
              <a:ext uri="{28A0092B-C50C-407E-A947-70E740481C1C}">
                <a14:useLocalDpi xmlns:a14="http://schemas.microsoft.com/office/drawing/2010/main" val="0"/>
              </a:ext>
            </a:extLst>
          </a:blip>
          <a:srcRect r="12499"/>
          <a:stretch/>
        </p:blipFill>
        <p:spPr bwMode="auto">
          <a:xfrm>
            <a:off x="6553200" y="2286001"/>
            <a:ext cx="3200400" cy="3657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2FB2C1F-6570-4981-837A-7FB5D8111F27}"/>
              </a:ext>
            </a:extLst>
          </p:cNvPr>
          <p:cNvSpPr txBox="1"/>
          <p:nvPr/>
        </p:nvSpPr>
        <p:spPr>
          <a:xfrm>
            <a:off x="7355959" y="5297271"/>
            <a:ext cx="1852751" cy="646331"/>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Neil Patrick Harris</a:t>
            </a:r>
          </a:p>
          <a:p>
            <a:r>
              <a:rPr lang="en-US" dirty="0">
                <a:solidFill>
                  <a:schemeClr val="bg1"/>
                </a:solidFill>
                <a:effectLst>
                  <a:outerShdw blurRad="38100" dist="38100" dir="2700000" algn="tl">
                    <a:srgbClr val="000000">
                      <a:alpha val="43137"/>
                    </a:srgbClr>
                  </a:outerShdw>
                </a:effectLst>
              </a:rPr>
              <a:t>“Barney Stinson”</a:t>
            </a:r>
          </a:p>
        </p:txBody>
      </p:sp>
      <p:sp>
        <p:nvSpPr>
          <p:cNvPr id="8" name="TextBox 7">
            <a:extLst>
              <a:ext uri="{FF2B5EF4-FFF2-40B4-BE49-F238E27FC236}">
                <a16:creationId xmlns:a16="http://schemas.microsoft.com/office/drawing/2014/main" id="{8415B400-315B-4B2E-BFD7-1F252A22B4CC}"/>
              </a:ext>
            </a:extLst>
          </p:cNvPr>
          <p:cNvSpPr txBox="1"/>
          <p:nvPr/>
        </p:nvSpPr>
        <p:spPr>
          <a:xfrm>
            <a:off x="3067272" y="5297270"/>
            <a:ext cx="1333057" cy="646331"/>
          </a:xfrm>
          <a:prstGeom prst="rect">
            <a:avLst/>
          </a:prstGeom>
          <a:noFill/>
        </p:spPr>
        <p:txBody>
          <a:bodyPr wrap="none" rtlCol="0">
            <a:spAutoFit/>
          </a:bodyPr>
          <a:lstStyle/>
          <a:p>
            <a:pPr algn="ctr"/>
            <a:r>
              <a:rPr lang="en-US" dirty="0">
                <a:solidFill>
                  <a:schemeClr val="bg1"/>
                </a:solidFill>
                <a:effectLst>
                  <a:outerShdw blurRad="38100" dist="38100" dir="2700000" algn="tl">
                    <a:srgbClr val="000000">
                      <a:alpha val="43137"/>
                    </a:srgbClr>
                  </a:outerShdw>
                </a:effectLst>
              </a:rPr>
              <a:t>Most of the </a:t>
            </a:r>
          </a:p>
          <a:p>
            <a:pPr algn="ctr"/>
            <a:r>
              <a:rPr lang="en-US" dirty="0">
                <a:solidFill>
                  <a:schemeClr val="bg1"/>
                </a:solidFill>
                <a:effectLst>
                  <a:outerShdw blurRad="38100" dist="38100" dir="2700000" algn="tl">
                    <a:srgbClr val="000000">
                      <a:alpha val="43137"/>
                    </a:srgbClr>
                  </a:outerShdw>
                </a:effectLst>
              </a:rPr>
              <a:t>Rest of Us</a:t>
            </a:r>
          </a:p>
        </p:txBody>
      </p:sp>
      <p:sp>
        <p:nvSpPr>
          <p:cNvPr id="3" name="Date Placeholder 2">
            <a:extLst>
              <a:ext uri="{FF2B5EF4-FFF2-40B4-BE49-F238E27FC236}">
                <a16:creationId xmlns:a16="http://schemas.microsoft.com/office/drawing/2014/main" id="{97CA1652-3ED0-48B3-AD45-6D92BF6AD527}"/>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64A40A5B-FC82-4D24-9E8A-DB64CB0B6C1C}"/>
              </a:ext>
            </a:extLst>
          </p:cNvPr>
          <p:cNvSpPr>
            <a:spLocks noGrp="1"/>
          </p:cNvSpPr>
          <p:nvPr>
            <p:ph type="sldNum" sz="quarter" idx="12"/>
          </p:nvPr>
        </p:nvSpPr>
        <p:spPr/>
        <p:txBody>
          <a:bodyPr/>
          <a:lstStyle/>
          <a:p>
            <a:fld id="{17F8E52E-F725-474A-BC80-8ECD2C330047}" type="slidenum">
              <a:rPr lang="en-US" smtClean="0"/>
              <a:pPr/>
              <a:t>33</a:t>
            </a:fld>
            <a:endParaRPr lang="en-US"/>
          </a:p>
        </p:txBody>
      </p:sp>
    </p:spTree>
    <p:extLst>
      <p:ext uri="{BB962C8B-B14F-4D97-AF65-F5344CB8AC3E}">
        <p14:creationId xmlns:p14="http://schemas.microsoft.com/office/powerpoint/2010/main" val="127052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QBS Process</a:t>
            </a:r>
          </a:p>
        </p:txBody>
      </p:sp>
      <p:sp>
        <p:nvSpPr>
          <p:cNvPr id="8" name="Content Placeholder 7"/>
          <p:cNvSpPr>
            <a:spLocks noGrp="1"/>
          </p:cNvSpPr>
          <p:nvPr>
            <p:ph idx="1"/>
          </p:nvPr>
        </p:nvSpPr>
        <p:spPr>
          <a:xfrm>
            <a:off x="1981200" y="1441287"/>
            <a:ext cx="8229600" cy="4525963"/>
          </a:xfrm>
        </p:spPr>
        <p:txBody>
          <a:bodyPr>
            <a:noAutofit/>
          </a:bodyPr>
          <a:lstStyle/>
          <a:p>
            <a:pPr marL="0" indent="0">
              <a:buNone/>
            </a:pPr>
            <a:r>
              <a:rPr lang="en-US" sz="2400" dirty="0"/>
              <a:t>There are </a:t>
            </a:r>
            <a:r>
              <a:rPr lang="en-US" sz="2400" u="sng" dirty="0"/>
              <a:t>seven basic steps </a:t>
            </a:r>
            <a:r>
              <a:rPr lang="en-US" sz="2400" dirty="0"/>
              <a:t>involved in pursuing design work under QBS:</a:t>
            </a:r>
          </a:p>
          <a:p>
            <a:pPr marL="514350" indent="-514350">
              <a:buFont typeface="+mj-lt"/>
              <a:buAutoNum type="arabicPeriod"/>
            </a:pPr>
            <a:r>
              <a:rPr lang="en-US" sz="2400" dirty="0"/>
              <a:t>Public solicitation for architectural and engineering services</a:t>
            </a:r>
          </a:p>
          <a:p>
            <a:pPr marL="514350" indent="-514350">
              <a:buFont typeface="+mj-lt"/>
              <a:buAutoNum type="arabicPeriod"/>
            </a:pPr>
            <a:r>
              <a:rPr lang="en-US" sz="2400" dirty="0"/>
              <a:t>Submission of a statement of qualifications to design specific projects for which public announcements were made</a:t>
            </a:r>
          </a:p>
          <a:p>
            <a:pPr marL="514350" indent="-514350">
              <a:buFont typeface="+mj-lt"/>
              <a:buAutoNum type="arabicPeriod"/>
            </a:pPr>
            <a:r>
              <a:rPr lang="en-US" sz="2400" dirty="0"/>
              <a:t>Evaluation of the statements of qualifications</a:t>
            </a:r>
          </a:p>
          <a:p>
            <a:pPr marL="514350" indent="-514350">
              <a:buFont typeface="+mj-lt"/>
              <a:buAutoNum type="arabicPeriod"/>
            </a:pPr>
            <a:r>
              <a:rPr lang="en-US" sz="2400" dirty="0"/>
              <a:t>Development of a short-list of at least three submitting firms in order to conduct interview with them</a:t>
            </a:r>
          </a:p>
          <a:p>
            <a:pPr marL="514350" indent="-514350">
              <a:buFont typeface="+mj-lt"/>
              <a:buAutoNum type="arabicPeriod"/>
            </a:pPr>
            <a:r>
              <a:rPr lang="en-US" sz="2400" dirty="0"/>
              <a:t>Interviews with the firms</a:t>
            </a:r>
          </a:p>
          <a:p>
            <a:pPr marL="514350" indent="-514350">
              <a:buFont typeface="+mj-lt"/>
              <a:buAutoNum type="arabicPeriod"/>
            </a:pPr>
            <a:r>
              <a:rPr lang="en-US" sz="2400" dirty="0"/>
              <a:t>Ranking of at least three of the most qualified firms</a:t>
            </a:r>
          </a:p>
          <a:p>
            <a:pPr marL="514350" indent="-514350">
              <a:buFont typeface="+mj-lt"/>
              <a:buAutoNum type="arabicPeriod"/>
            </a:pPr>
            <a:r>
              <a:rPr lang="en-US" sz="2400" dirty="0"/>
              <a:t>Negotiation with the top ranked firm.</a:t>
            </a:r>
          </a:p>
          <a:p>
            <a:endParaRPr lang="en-US" sz="2400" dirty="0"/>
          </a:p>
        </p:txBody>
      </p:sp>
      <p:sp>
        <p:nvSpPr>
          <p:cNvPr id="9" name="TextBox 8"/>
          <p:cNvSpPr txBox="1"/>
          <p:nvPr/>
        </p:nvSpPr>
        <p:spPr>
          <a:xfrm>
            <a:off x="4539071" y="6248400"/>
            <a:ext cx="5642827" cy="369332"/>
          </a:xfrm>
          <a:prstGeom prst="rect">
            <a:avLst/>
          </a:prstGeom>
          <a:noFill/>
        </p:spPr>
        <p:txBody>
          <a:bodyPr wrap="none" rtlCol="0">
            <a:spAutoFit/>
          </a:bodyPr>
          <a:lstStyle/>
          <a:p>
            <a:r>
              <a:rPr lang="en-US" dirty="0"/>
              <a:t>Source: ACEC-American Council of Engineering Companies</a:t>
            </a:r>
          </a:p>
        </p:txBody>
      </p:sp>
      <p:sp>
        <p:nvSpPr>
          <p:cNvPr id="2" name="Date Placeholder 1">
            <a:extLst>
              <a:ext uri="{FF2B5EF4-FFF2-40B4-BE49-F238E27FC236}">
                <a16:creationId xmlns:a16="http://schemas.microsoft.com/office/drawing/2014/main" id="{6D4676BD-81B9-4562-82B2-792C1BCCD663}"/>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31D10DA3-70FF-459E-A776-BE0B9B25DFBD}"/>
              </a:ext>
            </a:extLst>
          </p:cNvPr>
          <p:cNvSpPr>
            <a:spLocks noGrp="1"/>
          </p:cNvSpPr>
          <p:nvPr>
            <p:ph type="sldNum" sz="quarter" idx="12"/>
          </p:nvPr>
        </p:nvSpPr>
        <p:spPr/>
        <p:txBody>
          <a:bodyPr/>
          <a:lstStyle/>
          <a:p>
            <a:fld id="{17F8E52E-F725-474A-BC80-8ECD2C330047}" type="slidenum">
              <a:rPr lang="en-US" smtClean="0"/>
              <a:pPr/>
              <a:t>34</a:t>
            </a:fld>
            <a:endParaRPr lang="en-US"/>
          </a:p>
        </p:txBody>
      </p:sp>
    </p:spTree>
    <p:extLst>
      <p:ext uri="{BB962C8B-B14F-4D97-AF65-F5344CB8AC3E}">
        <p14:creationId xmlns:p14="http://schemas.microsoft.com/office/powerpoint/2010/main" val="4209411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QBS Works</a:t>
            </a:r>
          </a:p>
        </p:txBody>
      </p:sp>
      <p:sp>
        <p:nvSpPr>
          <p:cNvPr id="3" name="Content Placeholder 2"/>
          <p:cNvSpPr>
            <a:spLocks noGrp="1"/>
          </p:cNvSpPr>
          <p:nvPr>
            <p:ph idx="1"/>
          </p:nvPr>
        </p:nvSpPr>
        <p:spPr/>
        <p:txBody>
          <a:bodyPr/>
          <a:lstStyle/>
          <a:p>
            <a:pPr marL="0" indent="0">
              <a:buNone/>
            </a:pPr>
            <a:r>
              <a:rPr lang="en-US" dirty="0">
                <a:solidFill>
                  <a:schemeClr val="tx1">
                    <a:lumMod val="65000"/>
                    <a:lumOff val="35000"/>
                  </a:schemeClr>
                </a:solidFill>
              </a:rPr>
              <a:t>Design professional firms do not sell a commodity, but provide technical expertise, innovation and the latest technology. These skills enhance the quality of a project and lead to cost savings. Simply stated, selecting an engineering firm based on low bid prevents an owner from receiving the best value. </a:t>
            </a:r>
          </a:p>
        </p:txBody>
      </p:sp>
      <p:sp>
        <p:nvSpPr>
          <p:cNvPr id="4" name="TextBox 3"/>
          <p:cNvSpPr txBox="1"/>
          <p:nvPr/>
        </p:nvSpPr>
        <p:spPr>
          <a:xfrm>
            <a:off x="4953000" y="4724400"/>
            <a:ext cx="5642827" cy="369332"/>
          </a:xfrm>
          <a:prstGeom prst="rect">
            <a:avLst/>
          </a:prstGeom>
          <a:noFill/>
        </p:spPr>
        <p:txBody>
          <a:bodyPr wrap="none" rtlCol="0">
            <a:spAutoFit/>
          </a:bodyPr>
          <a:lstStyle/>
          <a:p>
            <a:r>
              <a:rPr lang="en-US" dirty="0"/>
              <a:t>Source: ACEC-American Council of Engineering Companies</a:t>
            </a:r>
          </a:p>
        </p:txBody>
      </p:sp>
      <p:sp>
        <p:nvSpPr>
          <p:cNvPr id="5" name="Date Placeholder 4">
            <a:extLst>
              <a:ext uri="{FF2B5EF4-FFF2-40B4-BE49-F238E27FC236}">
                <a16:creationId xmlns:a16="http://schemas.microsoft.com/office/drawing/2014/main" id="{0399916D-5AF6-4726-AFE7-38B3258805F6}"/>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9CD3B61B-B7F1-42A3-AE49-E31ED799E372}"/>
              </a:ext>
            </a:extLst>
          </p:cNvPr>
          <p:cNvSpPr>
            <a:spLocks noGrp="1"/>
          </p:cNvSpPr>
          <p:nvPr>
            <p:ph type="sldNum" sz="quarter" idx="12"/>
          </p:nvPr>
        </p:nvSpPr>
        <p:spPr/>
        <p:txBody>
          <a:bodyPr/>
          <a:lstStyle/>
          <a:p>
            <a:fld id="{17F8E52E-F725-474A-BC80-8ECD2C330047}" type="slidenum">
              <a:rPr lang="en-US" smtClean="0"/>
              <a:pPr/>
              <a:t>35</a:t>
            </a:fld>
            <a:endParaRPr lang="en-US"/>
          </a:p>
        </p:txBody>
      </p:sp>
    </p:spTree>
    <p:extLst>
      <p:ext uri="{BB962C8B-B14F-4D97-AF65-F5344CB8AC3E}">
        <p14:creationId xmlns:p14="http://schemas.microsoft.com/office/powerpoint/2010/main" val="73917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Legal basis for QBS</a:t>
            </a:r>
          </a:p>
        </p:txBody>
      </p:sp>
      <p:sp>
        <p:nvSpPr>
          <p:cNvPr id="5" name="Text Placeholder 4"/>
          <p:cNvSpPr>
            <a:spLocks noGrp="1"/>
          </p:cNvSpPr>
          <p:nvPr>
            <p:ph type="body" idx="1"/>
          </p:nvPr>
        </p:nvSpPr>
        <p:spPr/>
        <p:txBody>
          <a:bodyPr>
            <a:normAutofit fontScale="85000" lnSpcReduction="10000"/>
          </a:bodyPr>
          <a:lstStyle/>
          <a:p>
            <a:r>
              <a:rPr lang="en-US" sz="6000" b="1" dirty="0">
                <a:solidFill>
                  <a:schemeClr val="tx1"/>
                </a:solidFill>
              </a:rPr>
              <a:t>QUALIFICATIONS BASED SELECTION</a:t>
            </a:r>
          </a:p>
          <a:p>
            <a:r>
              <a:rPr lang="en-US" b="1" dirty="0">
                <a:solidFill>
                  <a:schemeClr val="tx1"/>
                </a:solidFill>
              </a:rPr>
              <a:t>Professional Engineering Practice Issues</a:t>
            </a:r>
            <a:endParaRPr lang="en-US" dirty="0">
              <a:solidFill>
                <a:schemeClr val="tx1"/>
              </a:solidFill>
            </a:endParaRPr>
          </a:p>
        </p:txBody>
      </p:sp>
      <p:sp>
        <p:nvSpPr>
          <p:cNvPr id="2" name="Date Placeholder 1">
            <a:extLst>
              <a:ext uri="{FF2B5EF4-FFF2-40B4-BE49-F238E27FC236}">
                <a16:creationId xmlns:a16="http://schemas.microsoft.com/office/drawing/2014/main" id="{3FDFEC6F-BEFE-46B6-A3A8-6BEB9C7C6026}"/>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FEA979C7-984D-4FD1-AA21-78CC36C8A7EC}"/>
              </a:ext>
            </a:extLst>
          </p:cNvPr>
          <p:cNvSpPr>
            <a:spLocks noGrp="1"/>
          </p:cNvSpPr>
          <p:nvPr>
            <p:ph type="sldNum" sz="quarter" idx="12"/>
          </p:nvPr>
        </p:nvSpPr>
        <p:spPr/>
        <p:txBody>
          <a:bodyPr/>
          <a:lstStyle/>
          <a:p>
            <a:fld id="{17F8E52E-F725-474A-BC80-8ECD2C330047}" type="slidenum">
              <a:rPr lang="en-US" smtClean="0"/>
              <a:pPr/>
              <a:t>36</a:t>
            </a:fld>
            <a:endParaRPr lang="en-US"/>
          </a:p>
        </p:txBody>
      </p:sp>
    </p:spTree>
    <p:extLst>
      <p:ext uri="{BB962C8B-B14F-4D97-AF65-F5344CB8AC3E}">
        <p14:creationId xmlns:p14="http://schemas.microsoft.com/office/powerpoint/2010/main" val="567767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t>Public Law 92-582 (FEDERAL)</a:t>
            </a:r>
            <a:br>
              <a:rPr lang="en-US" b="1" dirty="0"/>
            </a:br>
            <a:r>
              <a:rPr lang="en-US" sz="3100" b="1" dirty="0"/>
              <a:t>92nd Congress, H.R. 12807</a:t>
            </a:r>
            <a:endParaRPr lang="en-US" sz="3100" dirty="0"/>
          </a:p>
        </p:txBody>
      </p:sp>
      <p:sp>
        <p:nvSpPr>
          <p:cNvPr id="5" name="Content Placeholder 4"/>
          <p:cNvSpPr>
            <a:spLocks noGrp="1"/>
          </p:cNvSpPr>
          <p:nvPr>
            <p:ph idx="1"/>
          </p:nvPr>
        </p:nvSpPr>
        <p:spPr>
          <a:xfrm>
            <a:off x="1981200" y="1752601"/>
            <a:ext cx="8382000" cy="3992563"/>
          </a:xfrm>
        </p:spPr>
        <p:txBody>
          <a:bodyPr>
            <a:normAutofit/>
          </a:bodyPr>
          <a:lstStyle/>
          <a:p>
            <a:pPr marL="0" indent="0">
              <a:buNone/>
            </a:pPr>
            <a:r>
              <a:rPr lang="en-US" sz="2800" dirty="0"/>
              <a:t>In 1972, Congress adopted the Brooks Act (P.L. 92-582), requiring the use of Qualifications-Based Selection (QBS) for the procurement of architect and engineering services. The use of QBS ensures that federal agencies — and the taxpayer — receive highly technical architect and engineering services from the most experienced and most qualified firms at a fair and reasonable cost. QBS is used by all federal agencies, 46 state governments, and many localities throughout the country.</a:t>
            </a:r>
          </a:p>
        </p:txBody>
      </p:sp>
      <p:sp>
        <p:nvSpPr>
          <p:cNvPr id="6" name="TextBox 5"/>
          <p:cNvSpPr txBox="1"/>
          <p:nvPr/>
        </p:nvSpPr>
        <p:spPr>
          <a:xfrm>
            <a:off x="4648200" y="5866091"/>
            <a:ext cx="5642827" cy="369332"/>
          </a:xfrm>
          <a:prstGeom prst="rect">
            <a:avLst/>
          </a:prstGeom>
          <a:noFill/>
        </p:spPr>
        <p:txBody>
          <a:bodyPr wrap="none" rtlCol="0">
            <a:spAutoFit/>
          </a:bodyPr>
          <a:lstStyle/>
          <a:p>
            <a:r>
              <a:rPr lang="en-US" dirty="0"/>
              <a:t>Source: ACEC-American Council of Engineering Companies</a:t>
            </a:r>
          </a:p>
        </p:txBody>
      </p:sp>
      <p:sp>
        <p:nvSpPr>
          <p:cNvPr id="2" name="Date Placeholder 1">
            <a:extLst>
              <a:ext uri="{FF2B5EF4-FFF2-40B4-BE49-F238E27FC236}">
                <a16:creationId xmlns:a16="http://schemas.microsoft.com/office/drawing/2014/main" id="{AB914065-7843-4329-8702-054D7C5F15BF}"/>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D1AE5DE0-503A-4CBA-A6E3-6F0F12228532}"/>
              </a:ext>
            </a:extLst>
          </p:cNvPr>
          <p:cNvSpPr>
            <a:spLocks noGrp="1"/>
          </p:cNvSpPr>
          <p:nvPr>
            <p:ph type="sldNum" sz="quarter" idx="12"/>
          </p:nvPr>
        </p:nvSpPr>
        <p:spPr/>
        <p:txBody>
          <a:bodyPr/>
          <a:lstStyle/>
          <a:p>
            <a:fld id="{17F8E52E-F725-474A-BC80-8ECD2C330047}" type="slidenum">
              <a:rPr lang="en-US" smtClean="0"/>
              <a:pPr/>
              <a:t>37</a:t>
            </a:fld>
            <a:endParaRPr lang="en-US"/>
          </a:p>
        </p:txBody>
      </p:sp>
    </p:spTree>
    <p:extLst>
      <p:ext uri="{BB962C8B-B14F-4D97-AF65-F5344CB8AC3E}">
        <p14:creationId xmlns:p14="http://schemas.microsoft.com/office/powerpoint/2010/main" val="2334750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81200" y="152400"/>
            <a:ext cx="8229600" cy="6436380"/>
          </a:xfrm>
          <a:prstGeom prst="rect">
            <a:avLst/>
          </a:prstGeom>
          <a:ln>
            <a:solidFill>
              <a:schemeClr val="tx1"/>
            </a:solidFill>
          </a:ln>
          <a:effectLst>
            <a:outerShdw blurRad="50800" dist="38100" dir="2700000" algn="tl" rotWithShape="0">
              <a:prstClr val="black">
                <a:alpha val="40000"/>
              </a:prstClr>
            </a:outerShdw>
          </a:effectLst>
        </p:spPr>
      </p:pic>
      <p:sp>
        <p:nvSpPr>
          <p:cNvPr id="5" name="TextBox 4"/>
          <p:cNvSpPr txBox="1"/>
          <p:nvPr/>
        </p:nvSpPr>
        <p:spPr>
          <a:xfrm>
            <a:off x="6553201" y="6096000"/>
            <a:ext cx="3510705" cy="369332"/>
          </a:xfrm>
          <a:prstGeom prst="rect">
            <a:avLst/>
          </a:prstGeom>
          <a:noFill/>
        </p:spPr>
        <p:txBody>
          <a:bodyPr wrap="none" rtlCol="0">
            <a:spAutoFit/>
          </a:bodyPr>
          <a:lstStyle/>
          <a:p>
            <a:r>
              <a:rPr lang="en-US" dirty="0"/>
              <a:t>Source: Engineering Inc. (Dec 2002)</a:t>
            </a:r>
          </a:p>
        </p:txBody>
      </p:sp>
      <p:sp>
        <p:nvSpPr>
          <p:cNvPr id="2" name="Date Placeholder 1">
            <a:extLst>
              <a:ext uri="{FF2B5EF4-FFF2-40B4-BE49-F238E27FC236}">
                <a16:creationId xmlns:a16="http://schemas.microsoft.com/office/drawing/2014/main" id="{1C9CC2AF-453D-4A91-B1E6-C66ECEFFB4B2}"/>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F7F042EB-AFEC-46ED-B2A7-0B42D2703C12}"/>
              </a:ext>
            </a:extLst>
          </p:cNvPr>
          <p:cNvSpPr>
            <a:spLocks noGrp="1"/>
          </p:cNvSpPr>
          <p:nvPr>
            <p:ph type="sldNum" sz="quarter" idx="12"/>
          </p:nvPr>
        </p:nvSpPr>
        <p:spPr/>
        <p:txBody>
          <a:bodyPr/>
          <a:lstStyle/>
          <a:p>
            <a:fld id="{17F8E52E-F725-474A-BC80-8ECD2C330047}" type="slidenum">
              <a:rPr lang="en-US" smtClean="0"/>
              <a:pPr/>
              <a:t>38</a:t>
            </a:fld>
            <a:endParaRPr lang="en-US"/>
          </a:p>
        </p:txBody>
      </p:sp>
    </p:spTree>
    <p:extLst>
      <p:ext uri="{BB962C8B-B14F-4D97-AF65-F5344CB8AC3E}">
        <p14:creationId xmlns:p14="http://schemas.microsoft.com/office/powerpoint/2010/main" val="2138479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905000" y="517268"/>
            <a:ext cx="82296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GOVERNMENT CODE (</a:t>
            </a:r>
            <a:r>
              <a:rPr lang="en-US" altLang="en-US" sz="1200" b="1" dirty="0">
                <a:solidFill>
                  <a:srgbClr val="000000"/>
                </a:solidFill>
                <a:latin typeface="Courier New" panose="02070309020205020404" pitchFamily="49" charset="0"/>
                <a:cs typeface="Courier New" panose="02070309020205020404" pitchFamily="49" charset="0"/>
              </a:rPr>
              <a:t>TEXAS</a:t>
            </a:r>
            <a:r>
              <a:rPr lang="en-US" altLang="en-US" sz="1200" dirty="0">
                <a:solidFill>
                  <a:srgbClr val="000000"/>
                </a:solidFill>
                <a:latin typeface="Courier New" panose="02070309020205020404" pitchFamily="49" charset="0"/>
                <a:cs typeface="Courier New" panose="02070309020205020404" pitchFamily="49" charset="0"/>
              </a:rPr>
              <a:t>)</a:t>
            </a:r>
            <a:endParaRPr lang="en-US" altLang="en-US" sz="1000"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TITLE 10. GENERAL GOVERNMENT</a:t>
            </a:r>
            <a:endParaRPr lang="en-US" altLang="en-US" sz="1000"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SUBTITLE F. STATE AND LOCAL CONTRACTS AND FUND MANAGEMENT</a:t>
            </a:r>
            <a:endParaRPr lang="en-US" altLang="en-US" sz="1000"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CHAPTER 2254. PROFESSIONAL AND CONSULTING SERVICES</a:t>
            </a:r>
            <a:endParaRPr lang="en-US" altLang="en-US" sz="1000"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SUBCHAPTER A. PROFESSIONAL SERVICES</a:t>
            </a:r>
            <a:endParaRPr lang="en-US" altLang="en-US" sz="1000"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Sec. 2254.001. SHORT TITLE. This subchapter may be cited as the         </a:t>
            </a:r>
            <a:r>
              <a:rPr lang="en-US" altLang="en-US" sz="2400" b="1" dirty="0">
                <a:solidFill>
                  <a:srgbClr val="000000"/>
                </a:solidFill>
                <a:latin typeface="Courier New" panose="02070309020205020404" pitchFamily="49" charset="0"/>
                <a:cs typeface="Courier New" panose="02070309020205020404" pitchFamily="49" charset="0"/>
              </a:rPr>
              <a:t>Professional Services Procurement Act.</a:t>
            </a:r>
            <a:endParaRPr lang="en-US" altLang="en-US" sz="1000" b="1" dirty="0">
              <a:solidFill>
                <a:srgbClr val="000000"/>
              </a:solidFill>
              <a:latin typeface="Courier New" panose="02070309020205020404" pitchFamily="49" charset="0"/>
              <a:cs typeface="Courier New" panose="02070309020205020404" pitchFamily="49" charset="0"/>
            </a:endParaRPr>
          </a:p>
          <a:p>
            <a:pPr algn="l" eaLnBrk="0" fontAlgn="base" hangingPunct="0">
              <a:spcAft>
                <a:spcPct val="0"/>
              </a:spcAft>
            </a:pPr>
            <a:r>
              <a:rPr lang="en-US" altLang="en-US" sz="1200" dirty="0">
                <a:solidFill>
                  <a:srgbClr val="000000"/>
                </a:solidFill>
                <a:latin typeface="Courier New" panose="02070309020205020404" pitchFamily="49" charset="0"/>
                <a:cs typeface="Courier New" panose="02070309020205020404" pitchFamily="49" charset="0"/>
              </a:rPr>
              <a:t>Added by Acts 1993, 73rd Leg., </a:t>
            </a:r>
            <a:r>
              <a:rPr lang="en-US" altLang="en-US" sz="1200" dirty="0" err="1">
                <a:solidFill>
                  <a:srgbClr val="000000"/>
                </a:solidFill>
                <a:latin typeface="Courier New" panose="02070309020205020404" pitchFamily="49" charset="0"/>
                <a:cs typeface="Courier New" panose="02070309020205020404" pitchFamily="49" charset="0"/>
              </a:rPr>
              <a:t>ch.</a:t>
            </a:r>
            <a:r>
              <a:rPr lang="en-US" altLang="en-US" sz="1200" dirty="0">
                <a:solidFill>
                  <a:srgbClr val="000000"/>
                </a:solidFill>
                <a:latin typeface="Courier New" panose="02070309020205020404" pitchFamily="49" charset="0"/>
                <a:cs typeface="Courier New" panose="02070309020205020404" pitchFamily="49" charset="0"/>
              </a:rPr>
              <a:t> 268, Sec. 1, eff. Sept. 1, 1993.</a:t>
            </a:r>
            <a:endParaRPr lang="en-US" altLang="en-US" sz="1800" dirty="0">
              <a:latin typeface="Courier New" panose="02070309020205020404" pitchFamily="49" charset="0"/>
              <a:cs typeface="Courier New" panose="02070309020205020404" pitchFamily="49" charset="0"/>
            </a:endParaRPr>
          </a:p>
        </p:txBody>
      </p:sp>
      <p:sp>
        <p:nvSpPr>
          <p:cNvPr id="8" name="Rectangle 7"/>
          <p:cNvSpPr/>
          <p:nvPr/>
        </p:nvSpPr>
        <p:spPr>
          <a:xfrm>
            <a:off x="1905000" y="2286001"/>
            <a:ext cx="6096000" cy="4247317"/>
          </a:xfrm>
          <a:prstGeom prst="rect">
            <a:avLst/>
          </a:prstGeom>
        </p:spPr>
        <p:txBody>
          <a:bodyPr wrap="square">
            <a:spAutoFit/>
          </a:bodyPr>
          <a:lstStyle/>
          <a:p>
            <a:r>
              <a:rPr lang="en-US" dirty="0">
                <a:solidFill>
                  <a:srgbClr val="000000"/>
                </a:solidFill>
                <a:latin typeface="Courier New" panose="02070309020205020404" pitchFamily="49" charset="0"/>
                <a:ea typeface="Batang" panose="02030600000101010101" pitchFamily="18" charset="-127"/>
                <a:cs typeface="Courier New" panose="02070309020205020404" pitchFamily="49" charset="0"/>
              </a:rPr>
              <a:t>Sec. 2254.003. SELECTION OF PROVIDER; FEES. </a:t>
            </a:r>
          </a:p>
          <a:p>
            <a:r>
              <a:rPr lang="en-US" dirty="0">
                <a:solidFill>
                  <a:srgbClr val="000000"/>
                </a:solidFill>
                <a:latin typeface="Courier New" panose="02070309020205020404" pitchFamily="49" charset="0"/>
                <a:ea typeface="Batang" panose="02030600000101010101" pitchFamily="18" charset="-127"/>
                <a:cs typeface="Courier New" panose="02070309020205020404" pitchFamily="49" charset="0"/>
              </a:rPr>
              <a:t>(a) A governmental entity may not select a provider of professional services or a group or association of providers or award a contract for the services on the basis of competitive bids submitted for the contract or for the services, but shall make the selection and award:</a:t>
            </a:r>
          </a:p>
          <a:p>
            <a:pPr marL="800100" lvl="1" indent="-342900">
              <a:buFont typeface="+mj-lt"/>
              <a:buAutoNum type="arabicParenR"/>
            </a:pPr>
            <a:r>
              <a:rPr lang="en-US" dirty="0">
                <a:latin typeface="Courier New" panose="02070309020205020404" pitchFamily="49" charset="0"/>
                <a:ea typeface="Batang" panose="02030600000101010101" pitchFamily="18" charset="-127"/>
                <a:cs typeface="Courier New" panose="02070309020205020404" pitchFamily="49" charset="0"/>
              </a:rPr>
              <a:t>on the basis of demonstrated competence and qualifications to perform the services; and</a:t>
            </a:r>
          </a:p>
          <a:p>
            <a:pPr marL="800100" lvl="1" indent="-342900">
              <a:buFont typeface="+mj-lt"/>
              <a:buAutoNum type="arabicParenR"/>
            </a:pPr>
            <a:r>
              <a:rPr lang="en-US" dirty="0">
                <a:latin typeface="Courier New" panose="02070309020205020404" pitchFamily="49" charset="0"/>
                <a:ea typeface="Batang" panose="02030600000101010101" pitchFamily="18" charset="-127"/>
                <a:cs typeface="Courier New" panose="02070309020205020404" pitchFamily="49" charset="0"/>
              </a:rPr>
              <a:t>for a fair and reasonable price.</a:t>
            </a:r>
          </a:p>
          <a:p>
            <a:r>
              <a:rPr lang="en-US" dirty="0">
                <a:latin typeface="Courier New" panose="02070309020205020404" pitchFamily="49" charset="0"/>
                <a:ea typeface="Batang" panose="02030600000101010101" pitchFamily="18" charset="-127"/>
                <a:cs typeface="Courier New" panose="02070309020205020404" pitchFamily="49" charset="0"/>
              </a:rPr>
              <a:t>(b) The professional fees under the contract may not exceed any maximum provided by law.</a:t>
            </a:r>
          </a:p>
        </p:txBody>
      </p:sp>
      <p:pic>
        <p:nvPicPr>
          <p:cNvPr id="2054" name="Picture 6" descr="http://www.texasautowriters.org/Resources/ICONS/TAWA%20Texas%20Icon%20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3657601"/>
            <a:ext cx="2743200" cy="261568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A5E4CCF-18C7-49E4-A5EF-7E373CBC17B4}"/>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21AC7AE7-5590-46EF-B84B-2BB138128006}"/>
              </a:ext>
            </a:extLst>
          </p:cNvPr>
          <p:cNvSpPr>
            <a:spLocks noGrp="1"/>
          </p:cNvSpPr>
          <p:nvPr>
            <p:ph type="sldNum" sz="quarter" idx="12"/>
          </p:nvPr>
        </p:nvSpPr>
        <p:spPr/>
        <p:txBody>
          <a:bodyPr/>
          <a:lstStyle/>
          <a:p>
            <a:fld id="{17F8E52E-F725-474A-BC80-8ECD2C330047}" type="slidenum">
              <a:rPr lang="en-US" smtClean="0"/>
              <a:pPr/>
              <a:t>39</a:t>
            </a:fld>
            <a:endParaRPr lang="en-US"/>
          </a:p>
        </p:txBody>
      </p:sp>
    </p:spTree>
    <p:extLst>
      <p:ext uri="{BB962C8B-B14F-4D97-AF65-F5344CB8AC3E}">
        <p14:creationId xmlns:p14="http://schemas.microsoft.com/office/powerpoint/2010/main" val="84903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rmAutofit/>
          </a:bodyPr>
          <a:lstStyle/>
          <a:p>
            <a:r>
              <a:rPr lang="en-US" sz="6000" dirty="0"/>
              <a:t>PROCUREMENT</a:t>
            </a:r>
            <a:endParaRPr lang="en-US" sz="8800" dirty="0"/>
          </a:p>
        </p:txBody>
      </p:sp>
      <p:sp>
        <p:nvSpPr>
          <p:cNvPr id="3" name="Text Placeholder 2"/>
          <p:cNvSpPr>
            <a:spLocks noGrp="1"/>
          </p:cNvSpPr>
          <p:nvPr>
            <p:ph type="body" idx="1"/>
          </p:nvPr>
        </p:nvSpPr>
        <p:spPr>
          <a:xfrm>
            <a:off x="2246313" y="1524001"/>
            <a:ext cx="7772400" cy="3938588"/>
          </a:xfrm>
        </p:spPr>
        <p:txBody>
          <a:bodyPr>
            <a:noAutofit/>
          </a:bodyPr>
          <a:lstStyle/>
          <a:p>
            <a:r>
              <a:rPr lang="en-US" sz="3200" b="1" dirty="0">
                <a:solidFill>
                  <a:schemeClr val="tx1">
                    <a:lumMod val="65000"/>
                    <a:lumOff val="35000"/>
                  </a:schemeClr>
                </a:solidFill>
              </a:rPr>
              <a:t>Procurement</a:t>
            </a:r>
            <a:r>
              <a:rPr lang="en-US" sz="3200" dirty="0">
                <a:solidFill>
                  <a:schemeClr val="tx1">
                    <a:lumMod val="65000"/>
                    <a:lumOff val="35000"/>
                  </a:schemeClr>
                </a:solidFill>
              </a:rPr>
              <a:t> is purchasing or otherwise acquiring any supplies, services, or construction; includes all functions that pertain to the acquisition, including description of requirements, selection, and solicitation of sources, preparation and award of contract, and all phases of contract administration. </a:t>
            </a:r>
          </a:p>
        </p:txBody>
      </p:sp>
      <p:sp>
        <p:nvSpPr>
          <p:cNvPr id="4" name="TextBox 3"/>
          <p:cNvSpPr txBox="1"/>
          <p:nvPr/>
        </p:nvSpPr>
        <p:spPr>
          <a:xfrm>
            <a:off x="5334001" y="5943600"/>
            <a:ext cx="4939429" cy="369332"/>
          </a:xfrm>
          <a:prstGeom prst="rect">
            <a:avLst/>
          </a:prstGeom>
          <a:noFill/>
        </p:spPr>
        <p:txBody>
          <a:bodyPr wrap="none" rtlCol="0">
            <a:spAutoFit/>
          </a:bodyPr>
          <a:lstStyle/>
          <a:p>
            <a:r>
              <a:rPr lang="en-US" dirty="0"/>
              <a:t>Source: NIGP- The Institute for Public Procurement</a:t>
            </a:r>
          </a:p>
        </p:txBody>
      </p:sp>
      <p:sp>
        <p:nvSpPr>
          <p:cNvPr id="5" name="Date Placeholder 4">
            <a:extLst>
              <a:ext uri="{FF2B5EF4-FFF2-40B4-BE49-F238E27FC236}">
                <a16:creationId xmlns:a16="http://schemas.microsoft.com/office/drawing/2014/main" id="{0DE81E2C-F38F-4C66-A6C3-A26140636C24}"/>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A75907AE-377F-4241-976F-7BA92BB683CE}"/>
              </a:ext>
            </a:extLst>
          </p:cNvPr>
          <p:cNvSpPr>
            <a:spLocks noGrp="1"/>
          </p:cNvSpPr>
          <p:nvPr>
            <p:ph type="sldNum" sz="quarter" idx="12"/>
          </p:nvPr>
        </p:nvSpPr>
        <p:spPr/>
        <p:txBody>
          <a:bodyPr/>
          <a:lstStyle/>
          <a:p>
            <a:fld id="{17F8E52E-F725-474A-BC80-8ECD2C330047}" type="slidenum">
              <a:rPr lang="en-US" smtClean="0"/>
              <a:pPr/>
              <a:t>4</a:t>
            </a:fld>
            <a:endParaRPr lang="en-US"/>
          </a:p>
        </p:txBody>
      </p:sp>
    </p:spTree>
    <p:extLst>
      <p:ext uri="{BB962C8B-B14F-4D97-AF65-F5344CB8AC3E}">
        <p14:creationId xmlns:p14="http://schemas.microsoft.com/office/powerpoint/2010/main" val="240250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Design services involve the exercise of professional judgment and creativity that are vital to a project’s success. Providers of such services must not be treated as commodities to be selected on the basis of lowest price. </a:t>
            </a:r>
          </a:p>
        </p:txBody>
      </p:sp>
      <p:sp>
        <p:nvSpPr>
          <p:cNvPr id="4" name="TextBox 3"/>
          <p:cNvSpPr txBox="1"/>
          <p:nvPr/>
        </p:nvSpPr>
        <p:spPr>
          <a:xfrm>
            <a:off x="5029200" y="4495800"/>
            <a:ext cx="5642827" cy="369332"/>
          </a:xfrm>
          <a:prstGeom prst="rect">
            <a:avLst/>
          </a:prstGeom>
          <a:noFill/>
        </p:spPr>
        <p:txBody>
          <a:bodyPr wrap="none" rtlCol="0">
            <a:spAutoFit/>
          </a:bodyPr>
          <a:lstStyle/>
          <a:p>
            <a:r>
              <a:rPr lang="en-US" dirty="0"/>
              <a:t>Source: ACEC-American Council of Engineering Companies</a:t>
            </a:r>
          </a:p>
        </p:txBody>
      </p:sp>
      <p:sp>
        <p:nvSpPr>
          <p:cNvPr id="2" name="Date Placeholder 1">
            <a:extLst>
              <a:ext uri="{FF2B5EF4-FFF2-40B4-BE49-F238E27FC236}">
                <a16:creationId xmlns:a16="http://schemas.microsoft.com/office/drawing/2014/main" id="{EC7FE397-5FDD-4E46-923E-CF1495AED6D7}"/>
              </a:ext>
            </a:extLst>
          </p:cNvPr>
          <p:cNvSpPr>
            <a:spLocks noGrp="1"/>
          </p:cNvSpPr>
          <p:nvPr>
            <p:ph type="dt" sz="half" idx="10"/>
          </p:nvPr>
        </p:nvSpPr>
        <p:spPr/>
        <p:txBody>
          <a:bodyPr/>
          <a:lstStyle/>
          <a:p>
            <a:r>
              <a:rPr lang="en-US"/>
              <a:t>CE 4200</a:t>
            </a:r>
          </a:p>
        </p:txBody>
      </p:sp>
      <p:sp>
        <p:nvSpPr>
          <p:cNvPr id="5" name="Slide Number Placeholder 4">
            <a:extLst>
              <a:ext uri="{FF2B5EF4-FFF2-40B4-BE49-F238E27FC236}">
                <a16:creationId xmlns:a16="http://schemas.microsoft.com/office/drawing/2014/main" id="{00BFDF0E-D5FE-4B73-93A5-61B9B2C8487A}"/>
              </a:ext>
            </a:extLst>
          </p:cNvPr>
          <p:cNvSpPr>
            <a:spLocks noGrp="1"/>
          </p:cNvSpPr>
          <p:nvPr>
            <p:ph type="sldNum" sz="quarter" idx="12"/>
          </p:nvPr>
        </p:nvSpPr>
        <p:spPr/>
        <p:txBody>
          <a:bodyPr/>
          <a:lstStyle/>
          <a:p>
            <a:fld id="{17F8E52E-F725-474A-BC80-8ECD2C330047}" type="slidenum">
              <a:rPr lang="en-US" smtClean="0"/>
              <a:pPr/>
              <a:t>40</a:t>
            </a:fld>
            <a:endParaRPr lang="en-US"/>
          </a:p>
        </p:txBody>
      </p:sp>
    </p:spTree>
    <p:extLst>
      <p:ext uri="{BB962C8B-B14F-4D97-AF65-F5344CB8AC3E}">
        <p14:creationId xmlns:p14="http://schemas.microsoft.com/office/powerpoint/2010/main" val="2317084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381000"/>
            <a:ext cx="4114800" cy="5826590"/>
          </a:xfrm>
          <a:prstGeom prst="rect">
            <a:avLst/>
          </a:prstGeom>
          <a:ln>
            <a:solidFill>
              <a:schemeClr val="accent1"/>
            </a:solidFill>
          </a:ln>
          <a:effectLst>
            <a:outerShdw blurRad="50800" dist="38100" dir="10800000" algn="r" rotWithShape="0">
              <a:prstClr val="black">
                <a:alpha val="40000"/>
              </a:prstClr>
            </a:outerShdw>
          </a:effectLst>
        </p:spPr>
      </p:pic>
      <p:pic>
        <p:nvPicPr>
          <p:cNvPr id="5" name="Picture 4"/>
          <p:cNvPicPr>
            <a:picLocks noChangeAspect="1"/>
          </p:cNvPicPr>
          <p:nvPr/>
        </p:nvPicPr>
        <p:blipFill>
          <a:blip r:embed="rId3"/>
          <a:stretch>
            <a:fillRect/>
          </a:stretch>
        </p:blipFill>
        <p:spPr>
          <a:xfrm>
            <a:off x="6172200" y="381001"/>
            <a:ext cx="4114800" cy="5826589"/>
          </a:xfrm>
          <a:prstGeom prst="rect">
            <a:avLst/>
          </a:prstGeom>
          <a:ln>
            <a:solidFill>
              <a:schemeClr val="accent1"/>
            </a:solidFill>
          </a:ln>
          <a:effectLst>
            <a:outerShdw blurRad="50800" dist="38100" dir="10800000" algn="r" rotWithShape="0">
              <a:prstClr val="black">
                <a:alpha val="40000"/>
              </a:prstClr>
            </a:outerShdw>
          </a:effectLst>
        </p:spPr>
      </p:pic>
      <p:sp>
        <p:nvSpPr>
          <p:cNvPr id="6" name="TextBox 5"/>
          <p:cNvSpPr txBox="1"/>
          <p:nvPr/>
        </p:nvSpPr>
        <p:spPr>
          <a:xfrm>
            <a:off x="5985642" y="6324600"/>
            <a:ext cx="4454681" cy="369332"/>
          </a:xfrm>
          <a:prstGeom prst="rect">
            <a:avLst/>
          </a:prstGeom>
          <a:noFill/>
        </p:spPr>
        <p:txBody>
          <a:bodyPr wrap="none" rtlCol="0">
            <a:spAutoFit/>
          </a:bodyPr>
          <a:lstStyle/>
          <a:p>
            <a:r>
              <a:rPr lang="en-US" dirty="0"/>
              <a:t>Source: ENGINEERING, INC. March/April 2015</a:t>
            </a:r>
          </a:p>
        </p:txBody>
      </p:sp>
      <p:sp>
        <p:nvSpPr>
          <p:cNvPr id="2" name="Date Placeholder 1">
            <a:extLst>
              <a:ext uri="{FF2B5EF4-FFF2-40B4-BE49-F238E27FC236}">
                <a16:creationId xmlns:a16="http://schemas.microsoft.com/office/drawing/2014/main" id="{82CFCC44-E751-43C7-8582-D81C311518A9}"/>
              </a:ext>
            </a:extLst>
          </p:cNvPr>
          <p:cNvSpPr>
            <a:spLocks noGrp="1"/>
          </p:cNvSpPr>
          <p:nvPr>
            <p:ph type="dt" sz="half" idx="10"/>
          </p:nvPr>
        </p:nvSpPr>
        <p:spPr/>
        <p:txBody>
          <a:bodyPr/>
          <a:lstStyle/>
          <a:p>
            <a:r>
              <a:rPr lang="en-US"/>
              <a:t>CE 4200</a:t>
            </a:r>
          </a:p>
        </p:txBody>
      </p:sp>
      <p:sp>
        <p:nvSpPr>
          <p:cNvPr id="3" name="Slide Number Placeholder 2">
            <a:extLst>
              <a:ext uri="{FF2B5EF4-FFF2-40B4-BE49-F238E27FC236}">
                <a16:creationId xmlns:a16="http://schemas.microsoft.com/office/drawing/2014/main" id="{15503696-BD62-49A9-B48F-D6B6A61AF6C5}"/>
              </a:ext>
            </a:extLst>
          </p:cNvPr>
          <p:cNvSpPr>
            <a:spLocks noGrp="1"/>
          </p:cNvSpPr>
          <p:nvPr>
            <p:ph type="sldNum" sz="quarter" idx="12"/>
          </p:nvPr>
        </p:nvSpPr>
        <p:spPr/>
        <p:txBody>
          <a:bodyPr/>
          <a:lstStyle/>
          <a:p>
            <a:fld id="{17F8E52E-F725-474A-BC80-8ECD2C330047}" type="slidenum">
              <a:rPr lang="en-US" smtClean="0"/>
              <a:pPr/>
              <a:t>41</a:t>
            </a:fld>
            <a:endParaRPr lang="en-US"/>
          </a:p>
        </p:txBody>
      </p:sp>
    </p:spTree>
    <p:extLst>
      <p:ext uri="{BB962C8B-B14F-4D97-AF65-F5344CB8AC3E}">
        <p14:creationId xmlns:p14="http://schemas.microsoft.com/office/powerpoint/2010/main" val="3861315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bg1"/>
                </a:solidFill>
              </a:rPr>
              <a:t>THANK YOU.</a:t>
            </a:r>
          </a:p>
        </p:txBody>
      </p:sp>
      <p:sp>
        <p:nvSpPr>
          <p:cNvPr id="3" name="Date Placeholder 2">
            <a:extLst>
              <a:ext uri="{FF2B5EF4-FFF2-40B4-BE49-F238E27FC236}">
                <a16:creationId xmlns:a16="http://schemas.microsoft.com/office/drawing/2014/main" id="{581D4B03-CF44-4EF6-957B-3E6B7E45FBB8}"/>
              </a:ext>
            </a:extLst>
          </p:cNvPr>
          <p:cNvSpPr>
            <a:spLocks noGrp="1"/>
          </p:cNvSpPr>
          <p:nvPr>
            <p:ph type="dt" sz="half" idx="10"/>
          </p:nvPr>
        </p:nvSpPr>
        <p:spPr/>
        <p:txBody>
          <a:bodyPr/>
          <a:lstStyle/>
          <a:p>
            <a:r>
              <a:rPr lang="en-US"/>
              <a:t>CE 4200</a:t>
            </a:r>
          </a:p>
        </p:txBody>
      </p:sp>
      <p:sp>
        <p:nvSpPr>
          <p:cNvPr id="4" name="Slide Number Placeholder 3">
            <a:extLst>
              <a:ext uri="{FF2B5EF4-FFF2-40B4-BE49-F238E27FC236}">
                <a16:creationId xmlns:a16="http://schemas.microsoft.com/office/drawing/2014/main" id="{0B79DA21-2C4D-4AC0-81DA-F68986A8C992}"/>
              </a:ext>
            </a:extLst>
          </p:cNvPr>
          <p:cNvSpPr>
            <a:spLocks noGrp="1"/>
          </p:cNvSpPr>
          <p:nvPr>
            <p:ph type="sldNum" sz="quarter" idx="12"/>
          </p:nvPr>
        </p:nvSpPr>
        <p:spPr/>
        <p:txBody>
          <a:bodyPr/>
          <a:lstStyle/>
          <a:p>
            <a:fld id="{17F8E52E-F725-474A-BC80-8ECD2C330047}" type="slidenum">
              <a:rPr lang="en-US" smtClean="0"/>
              <a:pPr/>
              <a:t>42</a:t>
            </a:fld>
            <a:endParaRPr lang="en-US"/>
          </a:p>
        </p:txBody>
      </p:sp>
    </p:spTree>
    <p:extLst>
      <p:ext uri="{BB962C8B-B14F-4D97-AF65-F5344CB8AC3E}">
        <p14:creationId xmlns:p14="http://schemas.microsoft.com/office/powerpoint/2010/main" val="1321189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1BBA98CF-CB6B-415E-AB11-7C76ED12BAB1}"/>
              </a:ext>
            </a:extLst>
          </p:cNvPr>
          <p:cNvPicPr>
            <a:picLocks noChangeAspect="1"/>
          </p:cNvPicPr>
          <p:nvPr/>
        </p:nvPicPr>
        <p:blipFill rotWithShape="1">
          <a:blip r:embed="rId2"/>
          <a:srcRect t="37946" b="5815"/>
          <a:stretch/>
        </p:blipFill>
        <p:spPr>
          <a:xfrm>
            <a:off x="20" y="1282"/>
            <a:ext cx="12191980" cy="6856718"/>
          </a:xfrm>
          <a:prstGeom prst="rect">
            <a:avLst/>
          </a:prstGeom>
        </p:spPr>
      </p:pic>
      <p:sp>
        <p:nvSpPr>
          <p:cNvPr id="2" name="Date Placeholder 1">
            <a:extLst>
              <a:ext uri="{FF2B5EF4-FFF2-40B4-BE49-F238E27FC236}">
                <a16:creationId xmlns:a16="http://schemas.microsoft.com/office/drawing/2014/main" id="{1ABD19F8-A90C-44D0-8E7D-CCF70B09C3FE}"/>
              </a:ext>
            </a:extLst>
          </p:cNvPr>
          <p:cNvSpPr>
            <a:spLocks noGrp="1"/>
          </p:cNvSpPr>
          <p:nvPr>
            <p:ph type="dt" sz="half" idx="10"/>
          </p:nvPr>
        </p:nvSpPr>
        <p:spPr>
          <a:xfrm>
            <a:off x="838200" y="6356350"/>
            <a:ext cx="2743200" cy="365125"/>
          </a:xfrm>
        </p:spPr>
        <p:txBody>
          <a:bodyPr>
            <a:normAutofit/>
          </a:bodyPr>
          <a:lstStyle/>
          <a:p>
            <a:pPr>
              <a:spcAft>
                <a:spcPts val="600"/>
              </a:spcAft>
            </a:pPr>
            <a:r>
              <a:rPr lang="en-US">
                <a:solidFill>
                  <a:srgbClr val="FFFFFF"/>
                </a:solidFill>
              </a:rPr>
              <a:t>CE 4200</a:t>
            </a:r>
          </a:p>
        </p:txBody>
      </p:sp>
      <p:sp>
        <p:nvSpPr>
          <p:cNvPr id="3" name="Slide Number Placeholder 2">
            <a:extLst>
              <a:ext uri="{FF2B5EF4-FFF2-40B4-BE49-F238E27FC236}">
                <a16:creationId xmlns:a16="http://schemas.microsoft.com/office/drawing/2014/main" id="{626BB2C6-6CDD-445F-A9E8-A357D7117BFE}"/>
              </a:ext>
            </a:extLst>
          </p:cNvPr>
          <p:cNvSpPr>
            <a:spLocks noGrp="1"/>
          </p:cNvSpPr>
          <p:nvPr>
            <p:ph type="sldNum" sz="quarter" idx="12"/>
          </p:nvPr>
        </p:nvSpPr>
        <p:spPr>
          <a:xfrm>
            <a:off x="8610600" y="6356350"/>
            <a:ext cx="2743200" cy="365125"/>
          </a:xfrm>
        </p:spPr>
        <p:txBody>
          <a:bodyPr>
            <a:normAutofit/>
          </a:bodyPr>
          <a:lstStyle/>
          <a:p>
            <a:pPr>
              <a:spcAft>
                <a:spcPts val="600"/>
              </a:spcAft>
            </a:pPr>
            <a:fld id="{17F8E52E-F725-474A-BC80-8ECD2C330047}" type="slidenum">
              <a:rPr lang="en-US">
                <a:solidFill>
                  <a:srgbClr val="FFFFFF"/>
                </a:solidFill>
              </a:rPr>
              <a:pPr>
                <a:spcAft>
                  <a:spcPts val="600"/>
                </a:spcAft>
              </a:pPr>
              <a:t>5</a:t>
            </a:fld>
            <a:endParaRPr lang="en-US">
              <a:solidFill>
                <a:srgbClr val="FFFFFF"/>
              </a:solidFill>
            </a:endParaRPr>
          </a:p>
        </p:txBody>
      </p:sp>
      <p:sp>
        <p:nvSpPr>
          <p:cNvPr id="5" name="Rectangle 4">
            <a:extLst>
              <a:ext uri="{FF2B5EF4-FFF2-40B4-BE49-F238E27FC236}">
                <a16:creationId xmlns:a16="http://schemas.microsoft.com/office/drawing/2014/main" id="{96C58801-2610-4FA5-825C-C84124067351}"/>
              </a:ext>
            </a:extLst>
          </p:cNvPr>
          <p:cNvSpPr/>
          <p:nvPr/>
        </p:nvSpPr>
        <p:spPr>
          <a:xfrm>
            <a:off x="838200" y="5758160"/>
            <a:ext cx="6929141" cy="461665"/>
          </a:xfrm>
          <a:prstGeom prst="rect">
            <a:avLst/>
          </a:prstGeom>
        </p:spPr>
        <p:txBody>
          <a:bodyPr wrap="none">
            <a:spAutoFit/>
          </a:bodyPr>
          <a:lstStyle/>
          <a:p>
            <a:pPr fontAlgn="base"/>
            <a:r>
              <a:rPr lang="en-US" sz="2400" dirty="0">
                <a:solidFill>
                  <a:schemeClr val="bg1"/>
                </a:solidFill>
                <a:latin typeface="Arial" panose="020B0604020202020204" pitchFamily="34" charset="0"/>
                <a:cs typeface="Arial" panose="020B0604020202020204" pitchFamily="34" charset="0"/>
              </a:rPr>
              <a:t>Buddy Holly Hall of Performing Arts and Sciences</a:t>
            </a:r>
            <a:endParaRPr lang="en-US" sz="2400" b="0" i="0" dirty="0">
              <a:solidFill>
                <a:schemeClr val="bg1"/>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11603B-CDC6-45DF-A448-C8D3BCAABC56}"/>
              </a:ext>
            </a:extLst>
          </p:cNvPr>
          <p:cNvSpPr txBox="1"/>
          <p:nvPr/>
        </p:nvSpPr>
        <p:spPr>
          <a:xfrm rot="16200000">
            <a:off x="9185672" y="3275111"/>
            <a:ext cx="5395580" cy="307777"/>
          </a:xfrm>
          <a:prstGeom prst="rect">
            <a:avLst/>
          </a:prstGeom>
          <a:noFill/>
        </p:spPr>
        <p:txBody>
          <a:bodyPr wrap="none" rtlCol="0">
            <a:spAutoFit/>
          </a:bodyPr>
          <a:lstStyle/>
          <a:p>
            <a:r>
              <a:rPr lang="en-US" sz="1400" b="1" i="1" dirty="0">
                <a:solidFill>
                  <a:schemeClr val="bg1"/>
                </a:solidFill>
              </a:rPr>
              <a:t>EXAMPLE ONLY</a:t>
            </a:r>
            <a:r>
              <a:rPr lang="en-US" sz="1400" i="1" dirty="0">
                <a:solidFill>
                  <a:schemeClr val="bg1"/>
                </a:solidFill>
              </a:rPr>
              <a:t>: I </a:t>
            </a:r>
            <a:r>
              <a:rPr lang="en-US" sz="1400" i="1" u="sng" dirty="0">
                <a:solidFill>
                  <a:schemeClr val="bg1"/>
                </a:solidFill>
              </a:rPr>
              <a:t>do not know </a:t>
            </a:r>
            <a:r>
              <a:rPr lang="en-US" sz="1400" i="1" dirty="0">
                <a:solidFill>
                  <a:schemeClr val="bg1"/>
                </a:solidFill>
              </a:rPr>
              <a:t>the procurement process for this project.</a:t>
            </a:r>
          </a:p>
        </p:txBody>
      </p:sp>
    </p:spTree>
    <p:extLst>
      <p:ext uri="{BB962C8B-B14F-4D97-AF65-F5344CB8AC3E}">
        <p14:creationId xmlns:p14="http://schemas.microsoft.com/office/powerpoint/2010/main" val="134293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rmAutofit/>
          </a:bodyPr>
          <a:lstStyle/>
          <a:p>
            <a:r>
              <a:rPr lang="en-US" sz="4800" dirty="0"/>
              <a:t>Project delivery </a:t>
            </a:r>
            <a:r>
              <a:rPr lang="en-US" sz="4800" u="sng" dirty="0"/>
              <a:t>method</a:t>
            </a:r>
            <a:endParaRPr lang="en-US" sz="7200" u="sng" dirty="0"/>
          </a:p>
        </p:txBody>
      </p:sp>
      <p:sp>
        <p:nvSpPr>
          <p:cNvPr id="3" name="Text Placeholder 2"/>
          <p:cNvSpPr>
            <a:spLocks noGrp="1"/>
          </p:cNvSpPr>
          <p:nvPr>
            <p:ph type="body" idx="1"/>
          </p:nvPr>
        </p:nvSpPr>
        <p:spPr>
          <a:xfrm>
            <a:off x="2273352" y="3055145"/>
            <a:ext cx="7772400" cy="1500187"/>
          </a:xfrm>
        </p:spPr>
        <p:txBody>
          <a:bodyPr>
            <a:noAutofit/>
          </a:bodyPr>
          <a:lstStyle/>
          <a:p>
            <a:endParaRPr lang="en-US" sz="3200" dirty="0">
              <a:solidFill>
                <a:schemeClr val="tx1">
                  <a:lumMod val="65000"/>
                  <a:lumOff val="35000"/>
                </a:schemeClr>
              </a:solidFill>
            </a:endParaRPr>
          </a:p>
          <a:p>
            <a:r>
              <a:rPr lang="en-US" sz="3200" dirty="0">
                <a:solidFill>
                  <a:schemeClr val="tx1">
                    <a:lumMod val="65000"/>
                    <a:lumOff val="35000"/>
                  </a:schemeClr>
                </a:solidFill>
              </a:rPr>
              <a:t>A </a:t>
            </a:r>
            <a:r>
              <a:rPr lang="en-US" sz="3200" b="1" dirty="0">
                <a:solidFill>
                  <a:schemeClr val="tx1">
                    <a:lumMod val="65000"/>
                    <a:lumOff val="35000"/>
                  </a:schemeClr>
                </a:solidFill>
              </a:rPr>
              <a:t>project delivery method </a:t>
            </a:r>
            <a:r>
              <a:rPr lang="en-US" sz="3200" dirty="0">
                <a:solidFill>
                  <a:schemeClr val="tx1">
                    <a:lumMod val="65000"/>
                    <a:lumOff val="35000"/>
                  </a:schemeClr>
                </a:solidFill>
              </a:rPr>
              <a:t>is a system designed to achieve the satisfactory completion of a construction project from conception to occupancy. </a:t>
            </a:r>
          </a:p>
        </p:txBody>
      </p:sp>
      <p:sp>
        <p:nvSpPr>
          <p:cNvPr id="4" name="TextBox 3"/>
          <p:cNvSpPr txBox="1"/>
          <p:nvPr/>
        </p:nvSpPr>
        <p:spPr>
          <a:xfrm>
            <a:off x="5402940" y="5606535"/>
            <a:ext cx="4642812" cy="646331"/>
          </a:xfrm>
          <a:prstGeom prst="rect">
            <a:avLst/>
          </a:prstGeom>
          <a:noFill/>
        </p:spPr>
        <p:txBody>
          <a:bodyPr wrap="square" rtlCol="0">
            <a:spAutoFit/>
          </a:bodyPr>
          <a:lstStyle/>
          <a:p>
            <a:r>
              <a:rPr lang="en-US" dirty="0"/>
              <a:t>Source: CMAA- Construction Management Association of America</a:t>
            </a:r>
          </a:p>
        </p:txBody>
      </p:sp>
      <p:sp>
        <p:nvSpPr>
          <p:cNvPr id="5" name="Date Placeholder 4">
            <a:extLst>
              <a:ext uri="{FF2B5EF4-FFF2-40B4-BE49-F238E27FC236}">
                <a16:creationId xmlns:a16="http://schemas.microsoft.com/office/drawing/2014/main" id="{7B619E9B-C354-42B3-B76B-191303E58294}"/>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9012287A-4A19-419E-8537-8697B8C1ADC1}"/>
              </a:ext>
            </a:extLst>
          </p:cNvPr>
          <p:cNvSpPr>
            <a:spLocks noGrp="1"/>
          </p:cNvSpPr>
          <p:nvPr>
            <p:ph type="sldNum" sz="quarter" idx="12"/>
          </p:nvPr>
        </p:nvSpPr>
        <p:spPr/>
        <p:txBody>
          <a:bodyPr/>
          <a:lstStyle/>
          <a:p>
            <a:fld id="{17F8E52E-F725-474A-BC80-8ECD2C330047}" type="slidenum">
              <a:rPr lang="en-US" smtClean="0"/>
              <a:pPr/>
              <a:t>6</a:t>
            </a:fld>
            <a:endParaRPr lang="en-US"/>
          </a:p>
        </p:txBody>
      </p:sp>
    </p:spTree>
    <p:extLst>
      <p:ext uri="{BB962C8B-B14F-4D97-AF65-F5344CB8AC3E}">
        <p14:creationId xmlns:p14="http://schemas.microsoft.com/office/powerpoint/2010/main" val="321224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rmAutofit fontScale="90000"/>
          </a:bodyPr>
          <a:lstStyle/>
          <a:p>
            <a:r>
              <a:rPr lang="en-US" sz="4800" u="sng" dirty="0"/>
              <a:t>Alternative</a:t>
            </a:r>
            <a:r>
              <a:rPr lang="en-US" sz="4800" dirty="0"/>
              <a:t> project delivery methods</a:t>
            </a:r>
            <a:endParaRPr lang="en-US" sz="7200" dirty="0"/>
          </a:p>
        </p:txBody>
      </p:sp>
      <p:sp>
        <p:nvSpPr>
          <p:cNvPr id="3" name="Text Placeholder 2"/>
          <p:cNvSpPr>
            <a:spLocks noGrp="1"/>
          </p:cNvSpPr>
          <p:nvPr>
            <p:ph type="body" idx="1"/>
          </p:nvPr>
        </p:nvSpPr>
        <p:spPr>
          <a:xfrm>
            <a:off x="2273352" y="3055145"/>
            <a:ext cx="7772400" cy="1500187"/>
          </a:xfrm>
        </p:spPr>
        <p:txBody>
          <a:bodyPr>
            <a:noAutofit/>
          </a:bodyPr>
          <a:lstStyle/>
          <a:p>
            <a:endParaRPr lang="en-US" sz="3200" dirty="0">
              <a:solidFill>
                <a:schemeClr val="tx1">
                  <a:lumMod val="65000"/>
                  <a:lumOff val="35000"/>
                </a:schemeClr>
              </a:solidFill>
            </a:endParaRPr>
          </a:p>
          <a:p>
            <a:r>
              <a:rPr lang="en-US" sz="3200" b="1" dirty="0">
                <a:solidFill>
                  <a:schemeClr val="tx1">
                    <a:lumMod val="65000"/>
                    <a:lumOff val="35000"/>
                  </a:schemeClr>
                </a:solidFill>
              </a:rPr>
              <a:t>Alternative Delivery Methods</a:t>
            </a:r>
            <a:r>
              <a:rPr lang="en-US" sz="3200" dirty="0">
                <a:solidFill>
                  <a:schemeClr val="tx1">
                    <a:lumMod val="65000"/>
                    <a:lumOff val="35000"/>
                  </a:schemeClr>
                </a:solidFill>
              </a:rPr>
              <a:t> [may be divided] into three basic categories:      </a:t>
            </a:r>
            <a:r>
              <a:rPr lang="en-US" sz="3200" b="1" dirty="0">
                <a:solidFill>
                  <a:srgbClr val="C00000"/>
                </a:solidFill>
              </a:rPr>
              <a:t>Design-Bid-Build (DBB)</a:t>
            </a:r>
            <a:r>
              <a:rPr lang="en-US" sz="3200" dirty="0">
                <a:solidFill>
                  <a:schemeClr val="tx1">
                    <a:lumMod val="65000"/>
                    <a:lumOff val="35000"/>
                  </a:schemeClr>
                </a:solidFill>
              </a:rPr>
              <a:t>,</a:t>
            </a:r>
            <a:r>
              <a:rPr lang="en-US" sz="3200" b="1" dirty="0">
                <a:solidFill>
                  <a:schemeClr val="tx1">
                    <a:lumMod val="65000"/>
                    <a:lumOff val="35000"/>
                  </a:schemeClr>
                </a:solidFill>
              </a:rPr>
              <a:t> </a:t>
            </a:r>
            <a:r>
              <a:rPr lang="en-US" sz="3200" dirty="0">
                <a:solidFill>
                  <a:schemeClr val="tx1">
                    <a:lumMod val="65000"/>
                    <a:lumOff val="35000"/>
                  </a:schemeClr>
                </a:solidFill>
              </a:rPr>
              <a:t>Construction Management At Risk (CMAR), and Design-Build (DB). </a:t>
            </a:r>
          </a:p>
        </p:txBody>
      </p:sp>
      <p:sp>
        <p:nvSpPr>
          <p:cNvPr id="4" name="TextBox 3"/>
          <p:cNvSpPr txBox="1"/>
          <p:nvPr/>
        </p:nvSpPr>
        <p:spPr>
          <a:xfrm>
            <a:off x="5417531" y="5029200"/>
            <a:ext cx="4642812" cy="646331"/>
          </a:xfrm>
          <a:prstGeom prst="rect">
            <a:avLst/>
          </a:prstGeom>
          <a:noFill/>
        </p:spPr>
        <p:txBody>
          <a:bodyPr wrap="square" rtlCol="0">
            <a:spAutoFit/>
          </a:bodyPr>
          <a:lstStyle/>
          <a:p>
            <a:r>
              <a:rPr lang="en-US" dirty="0"/>
              <a:t>Source: CMAA- Construction Management Association of America</a:t>
            </a:r>
          </a:p>
        </p:txBody>
      </p:sp>
      <p:sp>
        <p:nvSpPr>
          <p:cNvPr id="5" name="Date Placeholder 4">
            <a:extLst>
              <a:ext uri="{FF2B5EF4-FFF2-40B4-BE49-F238E27FC236}">
                <a16:creationId xmlns:a16="http://schemas.microsoft.com/office/drawing/2014/main" id="{A0FAE3F3-B098-45D0-91DB-BED74CB58AB7}"/>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130E2063-AB54-4C13-A11A-4C63C3FD8BC2}"/>
              </a:ext>
            </a:extLst>
          </p:cNvPr>
          <p:cNvSpPr>
            <a:spLocks noGrp="1"/>
          </p:cNvSpPr>
          <p:nvPr>
            <p:ph type="sldNum" sz="quarter" idx="12"/>
          </p:nvPr>
        </p:nvSpPr>
        <p:spPr/>
        <p:txBody>
          <a:bodyPr/>
          <a:lstStyle/>
          <a:p>
            <a:fld id="{17F8E52E-F725-474A-BC80-8ECD2C330047}" type="slidenum">
              <a:rPr lang="en-US" smtClean="0"/>
              <a:pPr/>
              <a:t>7</a:t>
            </a:fld>
            <a:endParaRPr lang="en-US"/>
          </a:p>
        </p:txBody>
      </p:sp>
    </p:spTree>
    <p:extLst>
      <p:ext uri="{BB962C8B-B14F-4D97-AF65-F5344CB8AC3E}">
        <p14:creationId xmlns:p14="http://schemas.microsoft.com/office/powerpoint/2010/main" val="382789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9801" y="533401"/>
            <a:ext cx="7772400" cy="1362075"/>
          </a:xfrm>
        </p:spPr>
        <p:txBody>
          <a:bodyPr>
            <a:normAutofit fontScale="90000"/>
          </a:bodyPr>
          <a:lstStyle/>
          <a:p>
            <a:r>
              <a:rPr lang="en-US" sz="4400" dirty="0"/>
              <a:t>Design-bid-build, </a:t>
            </a:r>
            <a:br>
              <a:rPr lang="en-US" sz="4400" dirty="0"/>
            </a:br>
            <a:r>
              <a:rPr lang="en-US" sz="6000" dirty="0" err="1"/>
              <a:t>dbb</a:t>
            </a:r>
            <a:endParaRPr lang="en-US" sz="6000" dirty="0"/>
          </a:p>
        </p:txBody>
      </p:sp>
      <p:sp>
        <p:nvSpPr>
          <p:cNvPr id="3" name="Text Placeholder 2"/>
          <p:cNvSpPr>
            <a:spLocks noGrp="1"/>
          </p:cNvSpPr>
          <p:nvPr>
            <p:ph type="body" idx="1"/>
          </p:nvPr>
        </p:nvSpPr>
        <p:spPr>
          <a:xfrm>
            <a:off x="2209802" y="3429001"/>
            <a:ext cx="8458199" cy="1500187"/>
          </a:xfrm>
        </p:spPr>
        <p:txBody>
          <a:bodyPr>
            <a:noAutofit/>
          </a:bodyPr>
          <a:lstStyle/>
          <a:p>
            <a:r>
              <a:rPr lang="en-US" sz="3200" b="1" dirty="0">
                <a:solidFill>
                  <a:schemeClr val="tx1">
                    <a:lumMod val="65000"/>
                    <a:lumOff val="35000"/>
                  </a:schemeClr>
                </a:solidFill>
              </a:rPr>
              <a:t>Design-Bid-Build</a:t>
            </a:r>
            <a:r>
              <a:rPr lang="en-US" sz="3200" dirty="0">
                <a:solidFill>
                  <a:schemeClr val="tx1">
                    <a:lumMod val="65000"/>
                    <a:lumOff val="35000"/>
                  </a:schemeClr>
                </a:solidFill>
              </a:rPr>
              <a:t> (DBB) is the </a:t>
            </a:r>
            <a:r>
              <a:rPr lang="en-US" sz="3200" u="sng" dirty="0">
                <a:solidFill>
                  <a:schemeClr val="tx1">
                    <a:lumMod val="65000"/>
                    <a:lumOff val="35000"/>
                  </a:schemeClr>
                </a:solidFill>
              </a:rPr>
              <a:t>traditional </a:t>
            </a:r>
            <a:r>
              <a:rPr lang="en-US" sz="3200" dirty="0">
                <a:solidFill>
                  <a:schemeClr val="tx1">
                    <a:lumMod val="65000"/>
                    <a:lumOff val="35000"/>
                  </a:schemeClr>
                </a:solidFill>
              </a:rPr>
              <a:t>U.S. project delivery method, which customarily involves three sequential project phases: </a:t>
            </a:r>
            <a:r>
              <a:rPr lang="en-US" sz="3200" b="1" dirty="0">
                <a:solidFill>
                  <a:srgbClr val="C00000"/>
                </a:solidFill>
              </a:rPr>
              <a:t>design</a:t>
            </a:r>
            <a:r>
              <a:rPr lang="en-US" sz="3200" dirty="0">
                <a:solidFill>
                  <a:schemeClr val="tx1">
                    <a:lumMod val="65000"/>
                    <a:lumOff val="35000"/>
                  </a:schemeClr>
                </a:solidFill>
              </a:rPr>
              <a:t>, procurement, and construction. </a:t>
            </a:r>
          </a:p>
        </p:txBody>
      </p:sp>
      <p:sp>
        <p:nvSpPr>
          <p:cNvPr id="5" name="TextBox 4"/>
          <p:cNvSpPr txBox="1"/>
          <p:nvPr/>
        </p:nvSpPr>
        <p:spPr>
          <a:xfrm>
            <a:off x="5486400" y="5273437"/>
            <a:ext cx="4605941" cy="369332"/>
          </a:xfrm>
          <a:prstGeom prst="rect">
            <a:avLst/>
          </a:prstGeom>
          <a:noFill/>
        </p:spPr>
        <p:txBody>
          <a:bodyPr wrap="none" rtlCol="0">
            <a:spAutoFit/>
          </a:bodyPr>
          <a:lstStyle/>
          <a:p>
            <a:r>
              <a:rPr lang="en-US" dirty="0"/>
              <a:t>Source: DBIA- Design-Build Institute of America</a:t>
            </a:r>
          </a:p>
        </p:txBody>
      </p:sp>
      <p:sp>
        <p:nvSpPr>
          <p:cNvPr id="4" name="Date Placeholder 3">
            <a:extLst>
              <a:ext uri="{FF2B5EF4-FFF2-40B4-BE49-F238E27FC236}">
                <a16:creationId xmlns:a16="http://schemas.microsoft.com/office/drawing/2014/main" id="{599C7900-1D75-4ABB-B613-19D519F54A4C}"/>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565A735B-055B-492F-BCC9-AF3CF1924EFC}"/>
              </a:ext>
            </a:extLst>
          </p:cNvPr>
          <p:cNvSpPr>
            <a:spLocks noGrp="1"/>
          </p:cNvSpPr>
          <p:nvPr>
            <p:ph type="sldNum" sz="quarter" idx="12"/>
          </p:nvPr>
        </p:nvSpPr>
        <p:spPr/>
        <p:txBody>
          <a:bodyPr/>
          <a:lstStyle/>
          <a:p>
            <a:fld id="{17F8E52E-F725-474A-BC80-8ECD2C330047}" type="slidenum">
              <a:rPr lang="en-US" smtClean="0"/>
              <a:pPr/>
              <a:t>8</a:t>
            </a:fld>
            <a:endParaRPr lang="en-US"/>
          </a:p>
        </p:txBody>
      </p:sp>
      <p:sp>
        <p:nvSpPr>
          <p:cNvPr id="8" name="Oval 7">
            <a:extLst>
              <a:ext uri="{FF2B5EF4-FFF2-40B4-BE49-F238E27FC236}">
                <a16:creationId xmlns:a16="http://schemas.microsoft.com/office/drawing/2014/main" id="{67128A01-BF2E-4425-A1AD-F0B6FF86BAA6}"/>
              </a:ext>
            </a:extLst>
          </p:cNvPr>
          <p:cNvSpPr/>
          <p:nvPr/>
        </p:nvSpPr>
        <p:spPr>
          <a:xfrm>
            <a:off x="10287000" y="4391303"/>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Tree>
    <p:extLst>
      <p:ext uri="{BB962C8B-B14F-4D97-AF65-F5344CB8AC3E}">
        <p14:creationId xmlns:p14="http://schemas.microsoft.com/office/powerpoint/2010/main" val="9815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57201"/>
            <a:ext cx="7772400" cy="1362075"/>
          </a:xfrm>
        </p:spPr>
        <p:txBody>
          <a:bodyPr>
            <a:normAutofit fontScale="90000"/>
          </a:bodyPr>
          <a:lstStyle/>
          <a:p>
            <a:r>
              <a:rPr lang="en-US" sz="4400" dirty="0"/>
              <a:t>Qualifications based selection, </a:t>
            </a:r>
            <a:r>
              <a:rPr lang="en-US" sz="6000" dirty="0"/>
              <a:t>QBS</a:t>
            </a:r>
          </a:p>
        </p:txBody>
      </p:sp>
      <p:sp>
        <p:nvSpPr>
          <p:cNvPr id="3" name="Text Placeholder 2"/>
          <p:cNvSpPr>
            <a:spLocks noGrp="1"/>
          </p:cNvSpPr>
          <p:nvPr>
            <p:ph type="body" idx="1"/>
          </p:nvPr>
        </p:nvSpPr>
        <p:spPr>
          <a:xfrm>
            <a:off x="2246313" y="4495801"/>
            <a:ext cx="7772400" cy="1500187"/>
          </a:xfrm>
        </p:spPr>
        <p:txBody>
          <a:bodyPr>
            <a:noAutofit/>
          </a:bodyPr>
          <a:lstStyle/>
          <a:p>
            <a:r>
              <a:rPr lang="en-US" sz="3200" b="1" dirty="0">
                <a:solidFill>
                  <a:schemeClr val="tx1">
                    <a:lumMod val="65000"/>
                    <a:lumOff val="35000"/>
                  </a:schemeClr>
                </a:solidFill>
              </a:rPr>
              <a:t>Qualifications-Based Selection </a:t>
            </a:r>
            <a:r>
              <a:rPr lang="en-US" sz="3200" dirty="0">
                <a:solidFill>
                  <a:schemeClr val="tx1">
                    <a:lumMod val="65000"/>
                    <a:lumOff val="35000"/>
                  </a:schemeClr>
                </a:solidFill>
              </a:rPr>
              <a:t>(QBS) is a procurement process for the competitive selection of architectural and engineering services under which the most appropriate professional or firm is selected based on </a:t>
            </a:r>
            <a:r>
              <a:rPr lang="en-US" sz="3200" u="sng" dirty="0">
                <a:solidFill>
                  <a:schemeClr val="tx1">
                    <a:lumMod val="65000"/>
                    <a:lumOff val="35000"/>
                  </a:schemeClr>
                </a:solidFill>
              </a:rPr>
              <a:t>qualifications</a:t>
            </a:r>
            <a:r>
              <a:rPr lang="en-US" sz="3200" dirty="0">
                <a:solidFill>
                  <a:schemeClr val="tx1">
                    <a:lumMod val="65000"/>
                    <a:lumOff val="35000"/>
                  </a:schemeClr>
                </a:solidFill>
              </a:rPr>
              <a:t> such as knowledge, skill, experience, and other project-specific factors, rather than on fees.</a:t>
            </a:r>
          </a:p>
        </p:txBody>
      </p:sp>
      <p:sp>
        <p:nvSpPr>
          <p:cNvPr id="4" name="TextBox 3"/>
          <p:cNvSpPr txBox="1"/>
          <p:nvPr/>
        </p:nvSpPr>
        <p:spPr>
          <a:xfrm>
            <a:off x="5181601" y="6019800"/>
            <a:ext cx="4939429" cy="369332"/>
          </a:xfrm>
          <a:prstGeom prst="rect">
            <a:avLst/>
          </a:prstGeom>
          <a:noFill/>
        </p:spPr>
        <p:txBody>
          <a:bodyPr wrap="none" rtlCol="0">
            <a:spAutoFit/>
          </a:bodyPr>
          <a:lstStyle/>
          <a:p>
            <a:r>
              <a:rPr lang="en-US" dirty="0"/>
              <a:t>Source: NIGP- The Institute for Public Procurement</a:t>
            </a:r>
          </a:p>
        </p:txBody>
      </p:sp>
      <p:sp>
        <p:nvSpPr>
          <p:cNvPr id="5" name="Date Placeholder 4">
            <a:extLst>
              <a:ext uri="{FF2B5EF4-FFF2-40B4-BE49-F238E27FC236}">
                <a16:creationId xmlns:a16="http://schemas.microsoft.com/office/drawing/2014/main" id="{F95B3DEB-CF77-430D-8D06-82C1B9709C55}"/>
              </a:ext>
            </a:extLst>
          </p:cNvPr>
          <p:cNvSpPr>
            <a:spLocks noGrp="1"/>
          </p:cNvSpPr>
          <p:nvPr>
            <p:ph type="dt" sz="half" idx="10"/>
          </p:nvPr>
        </p:nvSpPr>
        <p:spPr/>
        <p:txBody>
          <a:bodyPr/>
          <a:lstStyle/>
          <a:p>
            <a:r>
              <a:rPr lang="en-US"/>
              <a:t>CE 4200</a:t>
            </a:r>
          </a:p>
        </p:txBody>
      </p:sp>
      <p:sp>
        <p:nvSpPr>
          <p:cNvPr id="6" name="Slide Number Placeholder 5">
            <a:extLst>
              <a:ext uri="{FF2B5EF4-FFF2-40B4-BE49-F238E27FC236}">
                <a16:creationId xmlns:a16="http://schemas.microsoft.com/office/drawing/2014/main" id="{B63F73B0-0F88-4DA1-A1C0-4A3C6EC679ED}"/>
              </a:ext>
            </a:extLst>
          </p:cNvPr>
          <p:cNvSpPr>
            <a:spLocks noGrp="1"/>
          </p:cNvSpPr>
          <p:nvPr>
            <p:ph type="sldNum" sz="quarter" idx="12"/>
          </p:nvPr>
        </p:nvSpPr>
        <p:spPr/>
        <p:txBody>
          <a:bodyPr/>
          <a:lstStyle/>
          <a:p>
            <a:fld id="{17F8E52E-F725-474A-BC80-8ECD2C330047}" type="slidenum">
              <a:rPr lang="en-US" smtClean="0"/>
              <a:pPr/>
              <a:t>9</a:t>
            </a:fld>
            <a:endParaRPr lang="en-US"/>
          </a:p>
        </p:txBody>
      </p:sp>
      <p:sp>
        <p:nvSpPr>
          <p:cNvPr id="7" name="Oval 6">
            <a:extLst>
              <a:ext uri="{FF2B5EF4-FFF2-40B4-BE49-F238E27FC236}">
                <a16:creationId xmlns:a16="http://schemas.microsoft.com/office/drawing/2014/main" id="{84D33B9F-E152-494B-BDD1-3809BD6FE189}"/>
              </a:ext>
            </a:extLst>
          </p:cNvPr>
          <p:cNvSpPr/>
          <p:nvPr/>
        </p:nvSpPr>
        <p:spPr>
          <a:xfrm>
            <a:off x="838200" y="752476"/>
            <a:ext cx="1066800" cy="1066800"/>
          </a:xfrm>
          <a:prstGeom prst="ellipse">
            <a:avLst/>
          </a:prstGeom>
          <a:solidFill>
            <a:schemeClr val="bg1">
              <a:lumMod val="8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QBS</a:t>
            </a:r>
          </a:p>
          <a:p>
            <a:pPr algn="ctr"/>
            <a:r>
              <a:rPr lang="en-US" sz="700" b="1" dirty="0">
                <a:solidFill>
                  <a:srgbClr val="C00000"/>
                </a:solidFill>
                <a:latin typeface="Arial Narrow" panose="020B0606020202030204" pitchFamily="34" charset="0"/>
              </a:rPr>
              <a:t>MOST HIGHLY </a:t>
            </a:r>
            <a:r>
              <a:rPr lang="en-US" sz="800" b="1" dirty="0">
                <a:solidFill>
                  <a:srgbClr val="C00000"/>
                </a:solidFill>
                <a:latin typeface="Arial Narrow" panose="020B0606020202030204" pitchFamily="34" charset="0"/>
              </a:rPr>
              <a:t>QUALIFIED</a:t>
            </a:r>
          </a:p>
        </p:txBody>
      </p:sp>
    </p:spTree>
    <p:extLst>
      <p:ext uri="{BB962C8B-B14F-4D97-AF65-F5344CB8AC3E}">
        <p14:creationId xmlns:p14="http://schemas.microsoft.com/office/powerpoint/2010/main" val="377398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1526</Words>
  <Application>Microsoft Office PowerPoint</Application>
  <PresentationFormat>Widescreen</PresentationFormat>
  <Paragraphs>255</Paragraphs>
  <Slides>42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 Narrow</vt:lpstr>
      <vt:lpstr>Arial Rounded MT Bold</vt:lpstr>
      <vt:lpstr>Calibri</vt:lpstr>
      <vt:lpstr>Cambria</vt:lpstr>
      <vt:lpstr>Courier New</vt:lpstr>
      <vt:lpstr>Lucida Sans</vt:lpstr>
      <vt:lpstr>Office Theme</vt:lpstr>
      <vt:lpstr>QUALIFICATIONS BASED SELECTION CE 4200 Professional Engineering Practice Issues</vt:lpstr>
      <vt:lpstr>VOCABULARY</vt:lpstr>
      <vt:lpstr>PowerPoint Presentation</vt:lpstr>
      <vt:lpstr>PROCUREMENT</vt:lpstr>
      <vt:lpstr>PowerPoint Presentation</vt:lpstr>
      <vt:lpstr>Project delivery method</vt:lpstr>
      <vt:lpstr>Alternative project delivery methods</vt:lpstr>
      <vt:lpstr>Design-bid-build,  dbb</vt:lpstr>
      <vt:lpstr>Qualifications based selection, QBS</vt:lpstr>
      <vt:lpstr>fee based selection,                fBS</vt:lpstr>
      <vt:lpstr>TRADITIONAL PHASES OF AN ENGINEERED PROJECT</vt:lpstr>
      <vt:lpstr>Request for qualifications, RFQ</vt:lpstr>
      <vt:lpstr>Statement of qualifications, soQ</vt:lpstr>
      <vt:lpstr>Request for proposal,    RFp</vt:lpstr>
      <vt:lpstr>proposal</vt:lpstr>
      <vt:lpstr>TRADITIONAL PHASES OF AN ENGINEERED PROJECT</vt:lpstr>
      <vt:lpstr>PowerPoint Presentation</vt:lpstr>
      <vt:lpstr>CONTEXT</vt:lpstr>
      <vt:lpstr>CEBOK3 Topic 20</vt:lpstr>
      <vt:lpstr>PowerPoint Presentation</vt:lpstr>
      <vt:lpstr>PowerPoint Presentation</vt:lpstr>
      <vt:lpstr>PowerPoint Presentation</vt:lpstr>
      <vt:lpstr>PowerPoint Presentation</vt:lpstr>
      <vt:lpstr>PowerPoint Presentation</vt:lpstr>
      <vt:lpstr>ENFORCEMENT PROCEEDINGS SANCTIONS AND PENALTIES</vt:lpstr>
      <vt:lpstr>PowerPoint Presentation</vt:lpstr>
      <vt:lpstr>PowerPoint Presentation</vt:lpstr>
      <vt:lpstr>Spiro T. Agnew Vice President of the United States Governor, State of Maryland</vt:lpstr>
      <vt:lpstr>PowerPoint Presentation</vt:lpstr>
      <vt:lpstr>  Notes from the Historical Record Agnew took hundreds of thousands of dollars in contractors' kickbacks…      Envelopes filled with cash given to him in his office detailed in 40-page report </vt:lpstr>
      <vt:lpstr>WHY QBS?</vt:lpstr>
      <vt:lpstr>BESPOKE</vt:lpstr>
      <vt:lpstr>THE NATURE OF ENGINEERING PROJECTS</vt:lpstr>
      <vt:lpstr>The QBS Process</vt:lpstr>
      <vt:lpstr>Why QBS Works</vt:lpstr>
      <vt:lpstr>Legal basis for QBS</vt:lpstr>
      <vt:lpstr>Public Law 92-582 (FEDERAL) 92nd Congress, H.R. 12807</vt:lpstr>
      <vt:lpstr>PowerPoint Presentation</vt:lpstr>
      <vt:lpstr>GOVERNMENT CODE (TEXAS) TITLE 10. GENERAL GOVERNMENT SUBTITLE F. STATE AND LOCAL CONTRACTS AND FUND MANAGEMENT CHAPTER 2254. PROFESSIONAL AND CONSULTING SERVICES SUBCHAPTER A. PROFESSIONAL SERVICES Sec. 2254.001. SHORT TITLE. This subchapter may be cited as the         Professional Services Procurement Act. Added by Acts 1993, 73rd Leg., ch. 268, Sec. 1, eff. Sept. 1, 1993.</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wlawson</dc:creator>
  <cp:lastModifiedBy>Lawson, William D</cp:lastModifiedBy>
  <cp:revision>110</cp:revision>
  <cp:lastPrinted>2021-09-27T15:19:12Z</cp:lastPrinted>
  <dcterms:created xsi:type="dcterms:W3CDTF">2014-01-15T03:29:33Z</dcterms:created>
  <dcterms:modified xsi:type="dcterms:W3CDTF">2022-02-14T13:58:03Z</dcterms:modified>
</cp:coreProperties>
</file>